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6" r:id="rId5"/>
    <p:sldId id="281" r:id="rId6"/>
    <p:sldId id="273" r:id="rId7"/>
    <p:sldId id="274" r:id="rId8"/>
    <p:sldId id="275" r:id="rId9"/>
    <p:sldId id="277" r:id="rId10"/>
    <p:sldId id="278" r:id="rId11"/>
    <p:sldId id="280" r:id="rId12"/>
    <p:sldId id="279" r:id="rId13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0A84"/>
    <a:srgbClr val="70C1BE"/>
    <a:srgbClr val="1A7AB5"/>
    <a:srgbClr val="BC4990"/>
    <a:srgbClr val="08E8B8"/>
    <a:srgbClr val="F5D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9"/>
    <p:restoredTop sz="95154"/>
  </p:normalViewPr>
  <p:slideViewPr>
    <p:cSldViewPr snapToGrid="0">
      <p:cViewPr varScale="1">
        <p:scale>
          <a:sx n="83" d="100"/>
          <a:sy n="83" d="100"/>
        </p:scale>
        <p:origin x="108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62678-73AE-214E-A080-EB330C16D1B6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9BBF5-FB78-CA4F-A830-3E711B5C0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2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11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09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99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86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90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61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46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18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267" y="1995312"/>
            <a:ext cx="16255604" cy="4244622"/>
          </a:xfrm>
        </p:spPr>
        <p:txBody>
          <a:bodyPr anchor="b"/>
          <a:lstStyle>
            <a:lvl1pPr algn="ctr">
              <a:defRPr sz="10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6403623"/>
            <a:ext cx="16255604" cy="2943577"/>
          </a:xfrm>
        </p:spPr>
        <p:txBody>
          <a:bodyPr/>
          <a:lstStyle>
            <a:lvl1pPr marL="0" indent="0" algn="ctr">
              <a:buNone/>
              <a:defRPr sz="4266"/>
            </a:lvl1pPr>
            <a:lvl2pPr marL="812764" indent="0" algn="ctr">
              <a:buNone/>
              <a:defRPr sz="3555"/>
            </a:lvl2pPr>
            <a:lvl3pPr marL="1625529" indent="0" algn="ctr">
              <a:buNone/>
              <a:defRPr sz="3200"/>
            </a:lvl3pPr>
            <a:lvl4pPr marL="2438293" indent="0" algn="ctr">
              <a:buNone/>
              <a:defRPr sz="2844"/>
            </a:lvl4pPr>
            <a:lvl5pPr marL="3251058" indent="0" algn="ctr">
              <a:buNone/>
              <a:defRPr sz="2844"/>
            </a:lvl5pPr>
            <a:lvl6pPr marL="4063822" indent="0" algn="ctr">
              <a:buNone/>
              <a:defRPr sz="2844"/>
            </a:lvl6pPr>
            <a:lvl7pPr marL="4876587" indent="0" algn="ctr">
              <a:buNone/>
              <a:defRPr sz="2844"/>
            </a:lvl7pPr>
            <a:lvl8pPr marL="5689351" indent="0" algn="ctr">
              <a:buNone/>
              <a:defRPr sz="2844"/>
            </a:lvl8pPr>
            <a:lvl9pPr marL="6502116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9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08" y="3039535"/>
            <a:ext cx="18693944" cy="5071532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08" y="8159046"/>
            <a:ext cx="18693944" cy="2666999"/>
          </a:xfrm>
        </p:spPr>
        <p:txBody>
          <a:bodyPr/>
          <a:lstStyle>
            <a:lvl1pPr marL="0" indent="0">
              <a:buNone/>
              <a:defRPr sz="4266">
                <a:solidFill>
                  <a:schemeClr val="tx1">
                    <a:tint val="75000"/>
                  </a:schemeClr>
                </a:solidFill>
              </a:defRPr>
            </a:lvl1pPr>
            <a:lvl2pPr marL="812764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2pPr>
            <a:lvl3pPr marL="16255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29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058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38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587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3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116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4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3245556"/>
            <a:ext cx="9211509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3245556"/>
            <a:ext cx="9211509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2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649112"/>
            <a:ext cx="18693944" cy="2356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1" y="2988734"/>
            <a:ext cx="9169175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1" y="4453467"/>
            <a:ext cx="916917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2" y="2988734"/>
            <a:ext cx="9214332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2" y="4453467"/>
            <a:ext cx="9214332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6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4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1755423"/>
            <a:ext cx="10972532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6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6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1755423"/>
            <a:ext cx="10972532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764" indent="0">
              <a:buNone/>
              <a:defRPr sz="4978"/>
            </a:lvl2pPr>
            <a:lvl3pPr marL="1625529" indent="0">
              <a:buNone/>
              <a:defRPr sz="4266"/>
            </a:lvl3pPr>
            <a:lvl4pPr marL="2438293" indent="0">
              <a:buNone/>
              <a:defRPr sz="3555"/>
            </a:lvl4pPr>
            <a:lvl5pPr marL="3251058" indent="0">
              <a:buNone/>
              <a:defRPr sz="3555"/>
            </a:lvl5pPr>
            <a:lvl6pPr marL="4063822" indent="0">
              <a:buNone/>
              <a:defRPr sz="3555"/>
            </a:lvl6pPr>
            <a:lvl7pPr marL="4876587" indent="0">
              <a:buNone/>
              <a:defRPr sz="3555"/>
            </a:lvl7pPr>
            <a:lvl8pPr marL="5689351" indent="0">
              <a:buNone/>
              <a:defRPr sz="3555"/>
            </a:lvl8pPr>
            <a:lvl9pPr marL="6502116" indent="0">
              <a:buNone/>
              <a:defRPr sz="355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0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4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5" y="649111"/>
            <a:ext cx="467348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7" y="649111"/>
            <a:ext cx="13749531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649112"/>
            <a:ext cx="18693944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3245556"/>
            <a:ext cx="18693944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F6C5FA-5DFF-FB47-8B57-0FBACEF4404B}"/>
              </a:ext>
            </a:extLst>
          </p:cNvPr>
          <p:cNvSpPr/>
          <p:nvPr userDrawn="1"/>
        </p:nvSpPr>
        <p:spPr>
          <a:xfrm>
            <a:off x="-164592" y="11542888"/>
            <a:ext cx="22329648" cy="892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56908B0E-914C-A1BF-00D2-CB6A044C41CB}"/>
              </a:ext>
            </a:extLst>
          </p:cNvPr>
          <p:cNvSpPr/>
          <p:nvPr userDrawn="1"/>
        </p:nvSpPr>
        <p:spPr>
          <a:xfrm flipH="1">
            <a:off x="19280104" y="7830424"/>
            <a:ext cx="3712464" cy="3712464"/>
          </a:xfrm>
          <a:prstGeom prst="rtTriangle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C4F33A6-9082-E961-A4FB-D4889B38781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9" y="11692451"/>
            <a:ext cx="2275935" cy="59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5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2552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406382" indent="-406382" algn="l" defTabSz="1625529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1219147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6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2031911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2844676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3657440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4470204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69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733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98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4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29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93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58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822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87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51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116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chrome/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ncetonreview.com/help/system-and-browser-requirement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rincetonreview.com/help/tpr-classroom-troubleshoot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B57FCA9-A081-4DD6-9D0F-7725C2EC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" r="619"/>
          <a:stretch/>
        </p:blipFill>
        <p:spPr>
          <a:xfrm>
            <a:off x="823929" y="3127004"/>
            <a:ext cx="11715817" cy="7160357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Guide to Your Student Portal</a:t>
            </a:r>
            <a:endParaRPr lang="en-US" sz="7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3566966" y="2832499"/>
            <a:ext cx="73343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are enrolled into our test prep course with your email provided by your school as the username.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There will be a link and preset password provided in your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Welcome Email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that you will use for your first time signing into the Student Portal.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2CA521-097D-447E-9925-8DB54BF9431D}"/>
              </a:ext>
            </a:extLst>
          </p:cNvPr>
          <p:cNvGrpSpPr/>
          <p:nvPr/>
        </p:nvGrpSpPr>
        <p:grpSpPr>
          <a:xfrm rot="1330692" flipH="1" flipV="1">
            <a:off x="10502550" y="6281921"/>
            <a:ext cx="3972205" cy="4794263"/>
            <a:chOff x="5686379" y="5006170"/>
            <a:chExt cx="923103" cy="949831"/>
          </a:xfrm>
        </p:grpSpPr>
        <p:pic>
          <p:nvPicPr>
            <p:cNvPr id="18" name="Graphic 17" descr="Arrow Clockwise curve">
              <a:extLst>
                <a:ext uri="{FF2B5EF4-FFF2-40B4-BE49-F238E27FC236}">
                  <a16:creationId xmlns:a16="http://schemas.microsoft.com/office/drawing/2014/main" id="{002B0DA8-EDA4-4294-9E91-543A91DD9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Arrow Clockwise curve">
              <a:extLst>
                <a:ext uri="{FF2B5EF4-FFF2-40B4-BE49-F238E27FC236}">
                  <a16:creationId xmlns:a16="http://schemas.microsoft.com/office/drawing/2014/main" id="{33A02724-E670-4822-8AFC-1B09E26A1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777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 err="1">
                <a:latin typeface="Gotham Bold" pitchFamily="50" charset="0"/>
                <a:cs typeface="Gotham Bold" pitchFamily="50" charset="0"/>
              </a:rPr>
              <a:t>Princetonreview.com</a:t>
            </a:r>
            <a:endParaRPr lang="en-US" sz="7200" dirty="0">
              <a:latin typeface="Gotham Bold" pitchFamily="50" charset="0"/>
              <a:cs typeface="Gotham Bold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D1831-E62E-4A88-9A57-EBF06DC89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" r="540"/>
          <a:stretch/>
        </p:blipFill>
        <p:spPr>
          <a:xfrm>
            <a:off x="1519407" y="2149421"/>
            <a:ext cx="15653368" cy="6151285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39CE72-3482-D5B4-7D96-FDE24E4F3714}"/>
              </a:ext>
            </a:extLst>
          </p:cNvPr>
          <p:cNvSpPr txBox="1"/>
          <p:nvPr/>
        </p:nvSpPr>
        <p:spPr>
          <a:xfrm>
            <a:off x="17838884" y="2899421"/>
            <a:ext cx="25083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otham Light" pitchFamily="2" charset="0"/>
                <a:cs typeface="Gotham Light" pitchFamily="2" charset="0"/>
              </a:rPr>
              <a:t>Use </a:t>
            </a:r>
            <a:r>
              <a:rPr lang="en-US" sz="28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Sign In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, not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Sign Up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 to log into your Portal!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164512-D17E-B68A-2362-12CAF9B5B483}"/>
              </a:ext>
            </a:extLst>
          </p:cNvPr>
          <p:cNvSpPr txBox="1"/>
          <p:nvPr/>
        </p:nvSpPr>
        <p:spPr>
          <a:xfrm>
            <a:off x="17838883" y="5326036"/>
            <a:ext cx="33915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otham Light" pitchFamily="2" charset="0"/>
                <a:cs typeface="Gotham Light" pitchFamily="2" charset="0"/>
              </a:rPr>
              <a:t>You may need to redirect to the TPR homepage. Go to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Account 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then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Home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 to launch your course!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DC5EF6-4C3B-7966-1CFC-650AD7610B33}"/>
              </a:ext>
            </a:extLst>
          </p:cNvPr>
          <p:cNvGrpSpPr/>
          <p:nvPr/>
        </p:nvGrpSpPr>
        <p:grpSpPr>
          <a:xfrm rot="18042169">
            <a:off x="14154330" y="1725493"/>
            <a:ext cx="3445253" cy="3866843"/>
            <a:chOff x="9299141" y="2701014"/>
            <a:chExt cx="931288" cy="1256121"/>
          </a:xfrm>
        </p:grpSpPr>
        <p:pic>
          <p:nvPicPr>
            <p:cNvPr id="22" name="Graphic 21" descr="Arrow Rotate left">
              <a:extLst>
                <a:ext uri="{FF2B5EF4-FFF2-40B4-BE49-F238E27FC236}">
                  <a16:creationId xmlns:a16="http://schemas.microsoft.com/office/drawing/2014/main" id="{DF407170-4BB0-BBC0-D5E6-BB6A160B3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23" name="Graphic 22" descr="Arrow Rotate left">
              <a:extLst>
                <a:ext uri="{FF2B5EF4-FFF2-40B4-BE49-F238E27FC236}">
                  <a16:creationId xmlns:a16="http://schemas.microsoft.com/office/drawing/2014/main" id="{887F489F-AD99-718D-43E7-3FEA6749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3273944" y="8966218"/>
            <a:ext cx="11546363" cy="21816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1519407" y="8644015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4303322" y="9163566"/>
            <a:ext cx="101911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sz="2800" dirty="0">
                <a:latin typeface="Gotham Light" pitchFamily="50" charset="0"/>
                <a:cs typeface="Gotham Light" pitchFamily="50" charset="0"/>
              </a:rPr>
              <a:t>We've found that Chrome is the best browser for utilizing Student Portals. You can download the browser here: </a:t>
            </a:r>
            <a:r>
              <a:rPr lang="en-US" sz="2800" dirty="0">
                <a:latin typeface="Gotham Light" pitchFamily="50" charset="0"/>
                <a:cs typeface="Gotham Light" pitchFamily="50" charset="0"/>
                <a:hlinkClick r:id="rId8"/>
              </a:rPr>
              <a:t>https://www.google.com/chrome/</a:t>
            </a:r>
            <a:endParaRPr lang="en-US" sz="2800" dirty="0">
              <a:latin typeface="Gotham Light" pitchFamily="50" charset="0"/>
              <a:cs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test&#10;&#10;Description automatically generated">
            <a:extLst>
              <a:ext uri="{FF2B5EF4-FFF2-40B4-BE49-F238E27FC236}">
                <a16:creationId xmlns:a16="http://schemas.microsoft.com/office/drawing/2014/main" id="{27546E55-1E5D-8737-5266-759D321B1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73" y="2559129"/>
            <a:ext cx="10863462" cy="5561970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CC863CB-7A18-E413-21F5-F0B03726C317}"/>
              </a:ext>
            </a:extLst>
          </p:cNvPr>
          <p:cNvSpPr/>
          <p:nvPr/>
        </p:nvSpPr>
        <p:spPr>
          <a:xfrm>
            <a:off x="3769112" y="8978519"/>
            <a:ext cx="11186280" cy="184316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When You Sign In…</a:t>
            </a:r>
            <a:endParaRPr lang="en-US" sz="7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3312229" y="2899421"/>
            <a:ext cx="73343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will have access to many materials and important information to guide you through your admissions!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Select </a:t>
            </a:r>
            <a:r>
              <a:rPr lang="en-US" sz="3600" dirty="0">
                <a:solidFill>
                  <a:srgbClr val="F40A84"/>
                </a:solidFill>
                <a:latin typeface="Gotham Bold" pitchFamily="50" charset="0"/>
                <a:cs typeface="Gotham Bold" pitchFamily="50" charset="0"/>
              </a:rPr>
              <a:t>Open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to get to the </a:t>
            </a:r>
            <a:r>
              <a:rPr lang="en-US" sz="3600" dirty="0">
                <a:latin typeface="Gotham Bold" pitchFamily="50" charset="0"/>
                <a:cs typeface="Gotham Bold" pitchFamily="50" charset="0"/>
              </a:rPr>
              <a:t>Student Portal</a:t>
            </a:r>
            <a:r>
              <a:rPr lang="en-US" sz="3600" dirty="0">
                <a:latin typeface="Gotham Book" pitchFamily="2" charset="0"/>
                <a:cs typeface="Gotham Book" pitchFamily="2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F79C53-2CCE-CB6C-8D8A-52C3375AA4AB}"/>
              </a:ext>
            </a:extLst>
          </p:cNvPr>
          <p:cNvSpPr txBox="1"/>
          <p:nvPr/>
        </p:nvSpPr>
        <p:spPr>
          <a:xfrm>
            <a:off x="4674188" y="9213817"/>
            <a:ext cx="996057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800" dirty="0">
                <a:latin typeface="Gotham Light" pitchFamily="2" charset="0"/>
                <a:cs typeface="Gotham Light" pitchFamily="2" charset="0"/>
              </a:rPr>
              <a:t>Bookmark this page for quick access to your Portals. </a:t>
            </a:r>
            <a:br>
              <a:rPr lang="en-US" sz="2800" dirty="0">
                <a:latin typeface="Gotham Light" pitchFamily="2" charset="0"/>
                <a:cs typeface="Gotham Light" pitchFamily="2" charset="0"/>
              </a:rPr>
            </a:br>
            <a:r>
              <a:rPr lang="en-US" sz="2800" dirty="0">
                <a:latin typeface="Gotham Light" pitchFamily="2" charset="0"/>
                <a:cs typeface="Gotham Light" pitchFamily="2" charset="0"/>
              </a:rPr>
              <a:t>Be sure to visit them regularly to stay on task!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DBB9A36-B417-D1B3-3C28-16B30A138DF0}"/>
              </a:ext>
            </a:extLst>
          </p:cNvPr>
          <p:cNvSpPr/>
          <p:nvPr/>
        </p:nvSpPr>
        <p:spPr>
          <a:xfrm>
            <a:off x="1899817" y="8487941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D28EA0-45DA-4427-06C7-06570765BEB5}"/>
              </a:ext>
            </a:extLst>
          </p:cNvPr>
          <p:cNvGrpSpPr/>
          <p:nvPr/>
        </p:nvGrpSpPr>
        <p:grpSpPr>
          <a:xfrm flipH="1" flipV="1">
            <a:off x="11499681" y="5461290"/>
            <a:ext cx="3972205" cy="4794263"/>
            <a:chOff x="5686379" y="5006170"/>
            <a:chExt cx="923103" cy="949831"/>
          </a:xfrm>
        </p:grpSpPr>
        <p:pic>
          <p:nvPicPr>
            <p:cNvPr id="9" name="Graphic 8" descr="Arrow Clockwise curve">
              <a:extLst>
                <a:ext uri="{FF2B5EF4-FFF2-40B4-BE49-F238E27FC236}">
                  <a16:creationId xmlns:a16="http://schemas.microsoft.com/office/drawing/2014/main" id="{A9205FC8-A15B-A22E-F340-A75B03486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Arrow Clockwise curve">
              <a:extLst>
                <a:ext uri="{FF2B5EF4-FFF2-40B4-BE49-F238E27FC236}">
                  <a16:creationId xmlns:a16="http://schemas.microsoft.com/office/drawing/2014/main" id="{BD1897A5-CFE6-8360-5484-3F801FDA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B9FE8AB-E9BF-1E4C-6BA7-DDF8ECF05F2D}"/>
              </a:ext>
            </a:extLst>
          </p:cNvPr>
          <p:cNvSpPr/>
          <p:nvPr/>
        </p:nvSpPr>
        <p:spPr>
          <a:xfrm>
            <a:off x="10042926" y="6813189"/>
            <a:ext cx="1456755" cy="75385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2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Home Page</a:t>
            </a:r>
            <a:endParaRPr lang="en-US" sz="7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35F2A-AB56-D34E-553A-8F7955B8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938" y="2906869"/>
            <a:ext cx="14530643" cy="6916400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4E8FA2-AEC7-BD21-C8EB-A4A273A30AA1}"/>
              </a:ext>
            </a:extLst>
          </p:cNvPr>
          <p:cNvSpPr txBox="1"/>
          <p:nvPr/>
        </p:nvSpPr>
        <p:spPr>
          <a:xfrm>
            <a:off x="15798404" y="2906869"/>
            <a:ext cx="497087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Home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page consists of your online materials, guides, course schedule, and coursework.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Home page will have your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upcoming classes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and any scheduled exams you may have.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1B4ABE-D83D-23FB-A801-90DF468F13DD}"/>
              </a:ext>
            </a:extLst>
          </p:cNvPr>
          <p:cNvGrpSpPr/>
          <p:nvPr/>
        </p:nvGrpSpPr>
        <p:grpSpPr>
          <a:xfrm rot="2764261" flipH="1" flipV="1">
            <a:off x="11825579" y="5349082"/>
            <a:ext cx="3972205" cy="3718143"/>
            <a:chOff x="5686379" y="5006170"/>
            <a:chExt cx="923103" cy="949831"/>
          </a:xfrm>
        </p:grpSpPr>
        <p:pic>
          <p:nvPicPr>
            <p:cNvPr id="18" name="Graphic 17" descr="Arrow Clockwise curve">
              <a:extLst>
                <a:ext uri="{FF2B5EF4-FFF2-40B4-BE49-F238E27FC236}">
                  <a16:creationId xmlns:a16="http://schemas.microsoft.com/office/drawing/2014/main" id="{6F33D890-20E4-7AE4-4592-D9C2C6346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Arrow Clockwise curve">
              <a:extLst>
                <a:ext uri="{FF2B5EF4-FFF2-40B4-BE49-F238E27FC236}">
                  <a16:creationId xmlns:a16="http://schemas.microsoft.com/office/drawing/2014/main" id="{B947F497-0BA1-3DE1-B343-1028D6D40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B13CB90D-8175-6C89-0BCD-671A3D365C83}"/>
              </a:ext>
            </a:extLst>
          </p:cNvPr>
          <p:cNvSpPr/>
          <p:nvPr/>
        </p:nvSpPr>
        <p:spPr>
          <a:xfrm>
            <a:off x="10403636" y="4488000"/>
            <a:ext cx="2529147" cy="75385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5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Practice Tests</a:t>
            </a:r>
            <a:endParaRPr lang="en-US" sz="7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4E8FA2-AEC7-BD21-C8EB-A4A273A30AA1}"/>
              </a:ext>
            </a:extLst>
          </p:cNvPr>
          <p:cNvSpPr txBox="1"/>
          <p:nvPr/>
        </p:nvSpPr>
        <p:spPr>
          <a:xfrm>
            <a:off x="10006149" y="2593881"/>
            <a:ext cx="11328668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TSI course includes practice tests to help you measure your readiness for college-level courses.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 are unsure how to start, check out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How to Complete a Practice Test</a:t>
            </a:r>
            <a:r>
              <a:rPr lang="en-US" sz="3600" b="1" dirty="0">
                <a:latin typeface="Gotham Light" pitchFamily="50" charset="0"/>
                <a:cs typeface="Gotham Light" pitchFamily="50" charset="0"/>
              </a:rPr>
              <a:t>.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Once you have completed a test, your results will be auto populated to your Practice Test tab.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View each test section by using the different tabs. Your results for that section will appear.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Hover over incorrect answers to see </a:t>
            </a:r>
            <a:br>
              <a:rPr lang="en-US" sz="3600" dirty="0">
                <a:latin typeface="Gotham Light" pitchFamily="50" charset="0"/>
                <a:cs typeface="Gotham Light" pitchFamily="50" charset="0"/>
              </a:rPr>
            </a:br>
            <a:r>
              <a:rPr lang="en-US" sz="3600" dirty="0">
                <a:latin typeface="Gotham Light" pitchFamily="50" charset="0"/>
                <a:cs typeface="Gotham Light" pitchFamily="50" charset="0"/>
              </a:rPr>
              <a:t>explanations and concepts tested.</a:t>
            </a:r>
          </a:p>
          <a:p>
            <a:endParaRPr lang="en-US" sz="4000" dirty="0">
              <a:latin typeface="Gotham Light" pitchFamily="50" charset="0"/>
              <a:cs typeface="Gotham Light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4AC1C-5D55-A5A1-576A-823179BE7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780" y="2593881"/>
            <a:ext cx="9302275" cy="3312291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C5B188-8371-9ABD-C512-26F99F536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38" y="6465847"/>
            <a:ext cx="9273359" cy="4049367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4" name="Rectangle: Rounded Corners 26">
            <a:extLst>
              <a:ext uri="{FF2B5EF4-FFF2-40B4-BE49-F238E27FC236}">
                <a16:creationId xmlns:a16="http://schemas.microsoft.com/office/drawing/2014/main" id="{FED9202C-0D4C-C6E6-A8C4-6B5A957692CE}"/>
              </a:ext>
            </a:extLst>
          </p:cNvPr>
          <p:cNvSpPr/>
          <p:nvPr/>
        </p:nvSpPr>
        <p:spPr>
          <a:xfrm rot="20952511">
            <a:off x="1573286" y="8640737"/>
            <a:ext cx="1811442" cy="481593"/>
          </a:xfrm>
          <a:prstGeom prst="roundRect">
            <a:avLst>
              <a:gd name="adj" fmla="val 29134"/>
            </a:avLst>
          </a:prstGeom>
          <a:solidFill>
            <a:schemeClr val="bg1"/>
          </a:solidFill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40A84"/>
                </a:solidFill>
                <a:latin typeface="Gotham Bold" pitchFamily="50" charset="0"/>
                <a:cs typeface="Gotham Bold" pitchFamily="50" charset="0"/>
              </a:rPr>
              <a:t>Toggle</a:t>
            </a:r>
          </a:p>
        </p:txBody>
      </p:sp>
    </p:spTree>
    <p:extLst>
      <p:ext uri="{BB962C8B-B14F-4D97-AF65-F5344CB8AC3E}">
        <p14:creationId xmlns:p14="http://schemas.microsoft.com/office/powerpoint/2010/main" val="263748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Coursework</a:t>
            </a:r>
            <a:endParaRPr lang="en-US" sz="7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4F7F9D-5A7C-A986-4E75-A3DFC20DE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774" y="2219878"/>
            <a:ext cx="12574403" cy="6240629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13846628" y="2218556"/>
            <a:ext cx="65829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coursework contains many drills to help you focus on specific subtopics found on the SAT and ACT. 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Drills can be paused, ended early and retaken. Your scores on the drills will auto populate as well.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2828CF-E7AF-2096-E32D-1AA523303CA7}"/>
              </a:ext>
            </a:extLst>
          </p:cNvPr>
          <p:cNvSpPr txBox="1"/>
          <p:nvPr/>
        </p:nvSpPr>
        <p:spPr>
          <a:xfrm>
            <a:off x="1244600" y="10479302"/>
            <a:ext cx="2904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.</a:t>
            </a:r>
          </a:p>
          <a:p>
            <a:endParaRPr lang="en-US" sz="36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E131437-5A78-2ABC-319F-CED7859F20AE}"/>
              </a:ext>
            </a:extLst>
          </p:cNvPr>
          <p:cNvSpPr/>
          <p:nvPr/>
        </p:nvSpPr>
        <p:spPr>
          <a:xfrm>
            <a:off x="6075479" y="9169851"/>
            <a:ext cx="11186280" cy="184316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F6035-C1BF-5395-289A-282F44799E7D}"/>
              </a:ext>
            </a:extLst>
          </p:cNvPr>
          <p:cNvSpPr txBox="1"/>
          <p:nvPr/>
        </p:nvSpPr>
        <p:spPr>
          <a:xfrm>
            <a:off x="6980555" y="9405149"/>
            <a:ext cx="996057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800" dirty="0">
                <a:latin typeface="Gotham Light" pitchFamily="2" charset="0"/>
                <a:cs typeface="Gotham Light" pitchFamily="2" charset="0"/>
              </a:rPr>
              <a:t>Diligent and consistent coursework completion is a key element to test prep improvement!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B83EB2-669F-12B0-0001-B10682CEFA39}"/>
              </a:ext>
            </a:extLst>
          </p:cNvPr>
          <p:cNvSpPr/>
          <p:nvPr/>
        </p:nvSpPr>
        <p:spPr>
          <a:xfrm>
            <a:off x="4206184" y="8679273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7368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Course Schedule</a:t>
            </a:r>
            <a:endParaRPr lang="en-US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12595123" y="2411525"/>
            <a:ext cx="8552239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course schedule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is on your Home page and also on your schedule tab. 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 have </a:t>
            </a:r>
            <a:r>
              <a:rPr lang="en-US" sz="3600" b="1" dirty="0" err="1"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class sessions, 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Launch Class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link will become active 15 minutes before the class start time. 24-48 hours after an online class session has ended,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Class Recording</a:t>
            </a:r>
            <a:r>
              <a:rPr lang="en-US" sz="3600" i="1" dirty="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and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Class Slides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links will appear.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your sessions are in-person you will see the facility listed.</a:t>
            </a:r>
            <a:endParaRPr lang="en-US" sz="3600" dirty="0">
              <a:latin typeface="Gotham Light" pitchFamily="2" charset="0"/>
              <a:cs typeface="Gotham L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BD789-82D6-60A0-0CC2-6AC3A8BD2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932" y="2412584"/>
            <a:ext cx="11698160" cy="6516216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172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Resources</a:t>
            </a:r>
            <a:endParaRPr lang="en-US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13885290" y="2557773"/>
            <a:ext cx="7262073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2" charset="0"/>
                <a:cs typeface="Gotham Light" pitchFamily="2" charset="0"/>
              </a:rPr>
              <a:t>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Resources</a:t>
            </a:r>
            <a:r>
              <a:rPr lang="en-US" sz="3600" dirty="0">
                <a:latin typeface="Gotham Light" pitchFamily="2" charset="0"/>
                <a:cs typeface="Gotham Light" pitchFamily="2" charset="0"/>
              </a:rPr>
              <a:t> tab contains information on the SAT and the ACT, Tips about Planning for College, and Materials Update. </a:t>
            </a:r>
          </a:p>
          <a:p>
            <a:endParaRPr lang="en-US" sz="36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3600" dirty="0">
                <a:latin typeface="Gotham Light" pitchFamily="2" charset="0"/>
                <a:cs typeface="Gotham Light" pitchFamily="2" charset="0"/>
              </a:rPr>
              <a:t>Come here to learn about the structure of the ACT and SAT, the differences and a quiz to help you determine which test is best for you. </a:t>
            </a:r>
          </a:p>
          <a:p>
            <a:endParaRPr lang="en-US" sz="36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3600" dirty="0">
                <a:latin typeface="Gotham Light" pitchFamily="2" charset="0"/>
                <a:cs typeface="Gotham Light" pitchFamily="2" charset="0"/>
              </a:rPr>
              <a:t>You can also check here to see if any changes have been made to your course </a:t>
            </a:r>
            <a:br>
              <a:rPr lang="en-US" sz="3600" dirty="0">
                <a:latin typeface="Gotham Light" pitchFamily="2" charset="0"/>
                <a:cs typeface="Gotham Light" pitchFamily="2" charset="0"/>
              </a:rPr>
            </a:br>
            <a:r>
              <a:rPr lang="en-US" sz="3600" dirty="0">
                <a:latin typeface="Gotham Light" pitchFamily="2" charset="0"/>
                <a:cs typeface="Gotham Light" pitchFamily="2" charset="0"/>
              </a:rPr>
              <a:t>materials.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BD789-82D6-60A0-0CC2-6AC3A8BD2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9484" y="2899421"/>
            <a:ext cx="11628908" cy="4435928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3957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ABB63F0-D7BF-AB0E-364C-0003AA302A6C}"/>
              </a:ext>
            </a:extLst>
          </p:cNvPr>
          <p:cNvSpPr/>
          <p:nvPr/>
        </p:nvSpPr>
        <p:spPr>
          <a:xfrm>
            <a:off x="1591469" y="5646822"/>
            <a:ext cx="18491200" cy="42672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Make sure you are ready for your </a:t>
            </a:r>
            <a:r>
              <a:rPr lang="en-US" sz="3600" b="1" dirty="0" err="1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 class!</a:t>
            </a:r>
          </a:p>
          <a:p>
            <a:pPr algn="ctr"/>
            <a:endParaRPr lang="en-US" sz="3000" b="1" dirty="0">
              <a:latin typeface="Gotham Light" pitchFamily="50" charset="0"/>
              <a:cs typeface="Gotham Light" pitchFamily="50" charset="0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Browser Requirements and Set Up: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https://www.princetonreview.com/help/system-and-browser-requirements</a:t>
            </a:r>
            <a:endParaRPr lang="en-US" sz="2800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endParaRPr lang="en-US" sz="2800" b="1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Student Online Classroom FAQs + Troubleshooting: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https://www.princetonreview.com/help/tpr-classroom-troubleshooting</a:t>
            </a:r>
            <a:endParaRPr lang="en-US" sz="2800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endParaRPr lang="en-US" sz="3000" dirty="0">
              <a:solidFill>
                <a:srgbClr val="08E8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 err="1">
                <a:latin typeface="Gotham Bold" pitchFamily="50" charset="0"/>
                <a:cs typeface="Gotham Bold" pitchFamily="50" charset="0"/>
              </a:rPr>
              <a:t>LiveOnline</a:t>
            </a:r>
            <a:r>
              <a:rPr lang="en-US" sz="7200" dirty="0">
                <a:latin typeface="Gotham Bold" pitchFamily="50" charset="0"/>
                <a:cs typeface="Gotham Bold" pitchFamily="50" charset="0"/>
              </a:rPr>
              <a:t> Class Troubleshooting</a:t>
            </a:r>
            <a:endParaRPr lang="en-US" sz="7200" dirty="0">
              <a:latin typeface="Gotham Light" pitchFamily="50" charset="0"/>
              <a:cs typeface="Gotham Light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888999" y="2624740"/>
            <a:ext cx="202583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your class sessions are online, you will see </a:t>
            </a:r>
            <a:r>
              <a:rPr lang="en-US" sz="3600" b="1" dirty="0" err="1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listed within the class session on the schedule. The </a:t>
            </a:r>
            <a:r>
              <a:rPr lang="en-US" sz="3600" b="1" dirty="0" err="1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class link will appear 15 minutes before your class begins.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may need to refresh your browser or sign out and back in if a link has not appeared yet.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0D89A1-2134-0354-7221-EAEE79AD82A0}"/>
              </a:ext>
            </a:extLst>
          </p:cNvPr>
          <p:cNvSpPr/>
          <p:nvPr/>
        </p:nvSpPr>
        <p:spPr>
          <a:xfrm>
            <a:off x="296117" y="6444330"/>
            <a:ext cx="2811198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FF2738-D52F-8011-A062-21296B9E320A}"/>
              </a:ext>
            </a:extLst>
          </p:cNvPr>
          <p:cNvSpPr txBox="1"/>
          <p:nvPr/>
        </p:nvSpPr>
        <p:spPr>
          <a:xfrm>
            <a:off x="888999" y="10871290"/>
            <a:ext cx="184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Gotham Light" pitchFamily="50" charset="0"/>
                <a:cs typeface="Gotham Light" pitchFamily="50" charset="0"/>
              </a:rPr>
              <a:t>The trademark holders are not affiliated with The Princeton Review or products. The Princeton Review is not affiliated with Princeton University.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2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A7D2D9AB251C4CA94161AEC66A2C48" ma:contentTypeVersion="11" ma:contentTypeDescription="Create a new document." ma:contentTypeScope="" ma:versionID="d97825fd25c7505fabfb455592a08fce">
  <xsd:schema xmlns:xsd="http://www.w3.org/2001/XMLSchema" xmlns:xs="http://www.w3.org/2001/XMLSchema" xmlns:p="http://schemas.microsoft.com/office/2006/metadata/properties" xmlns:ns3="5ef135d0-5bfc-43ab-9dd2-eafb6b0c2803" xmlns:ns4="8cb7bbde-112d-4f11-96b8-6bd0567bc5f3" targetNamespace="http://schemas.microsoft.com/office/2006/metadata/properties" ma:root="true" ma:fieldsID="2166e7f35c6c0f7da39429337ffbc401" ns3:_="" ns4:_="">
    <xsd:import namespace="5ef135d0-5bfc-43ab-9dd2-eafb6b0c2803"/>
    <xsd:import namespace="8cb7bbde-112d-4f11-96b8-6bd0567bc5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135d0-5bfc-43ab-9dd2-eafb6b0c28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b7bbde-112d-4f11-96b8-6bd0567bc5f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FF6C64-1BF6-476D-9E48-5073EE0E4F74}">
  <ds:schemaRefs>
    <ds:schemaRef ds:uri="5ef135d0-5bfc-43ab-9dd2-eafb6b0c2803"/>
    <ds:schemaRef ds:uri="http://purl.org/dc/elements/1.1/"/>
    <ds:schemaRef ds:uri="8cb7bbde-112d-4f11-96b8-6bd0567bc5f3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3F7DF8F-1E05-4FD4-A318-EA105F21A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f135d0-5bfc-43ab-9dd2-eafb6b0c2803"/>
    <ds:schemaRef ds:uri="8cb7bbde-112d-4f11-96b8-6bd0567bc5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E7539C-B673-4CF8-BB17-D2FBF83B74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5391</TotalTime>
  <Words>635</Words>
  <Application>Microsoft Macintosh PowerPoint</Application>
  <PresentationFormat>Custom</PresentationFormat>
  <Paragraphs>72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Gotham Black</vt:lpstr>
      <vt:lpstr>Gotham Bold</vt:lpstr>
      <vt:lpstr>Gotham Book</vt:lpstr>
      <vt:lpstr>Gotham Light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Margaret</dc:creator>
  <cp:lastModifiedBy>Gabriel Berlin</cp:lastModifiedBy>
  <cp:revision>29</cp:revision>
  <dcterms:created xsi:type="dcterms:W3CDTF">2020-05-12T14:21:12Z</dcterms:created>
  <dcterms:modified xsi:type="dcterms:W3CDTF">2023-09-15T21:29:53Z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0x010100ADA7D2D9AB251C4CA94161AEC66A2C48</vt:lpwstr>
  </property>
  <property fmtid="{D5CDD505-2E9C-101B-9397-08002B2CF9AE}" pid="3" name="MediaServiceImageTags">
    <vt:lpwstr/>
  </property>
</Properties>
</file>