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72" r:id="rId5"/>
    <p:sldId id="273" r:id="rId6"/>
    <p:sldId id="274" r:id="rId7"/>
    <p:sldId id="275" r:id="rId8"/>
    <p:sldId id="276" r:id="rId9"/>
    <p:sldId id="278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0A84"/>
    <a:srgbClr val="792E8F"/>
    <a:srgbClr val="08E8B8"/>
    <a:srgbClr val="70C1BE"/>
    <a:srgbClr val="FFFFFF"/>
    <a:srgbClr val="F5D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4"/>
    <p:restoredTop sz="94552"/>
  </p:normalViewPr>
  <p:slideViewPr>
    <p:cSldViewPr snapToGrid="0">
      <p:cViewPr varScale="1">
        <p:scale>
          <a:sx n="151" d="100"/>
          <a:sy n="151" d="100"/>
        </p:scale>
        <p:origin x="216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1EA3A-DC4B-2646-BC0D-D11CBAA1DEC4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5EA6F-F00D-7641-99D6-3A8C83360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7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4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40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54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9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20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BBF5-FB78-CA4F-A830-3E711B5C06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86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0" indent="0" algn="ctr">
              <a:buNone/>
              <a:defRPr sz="2000"/>
            </a:lvl2pPr>
            <a:lvl3pPr marL="914360" indent="0" algn="ctr">
              <a:buNone/>
              <a:defRPr sz="1800"/>
            </a:lvl3pPr>
            <a:lvl4pPr marL="1371540" indent="0" algn="ctr">
              <a:buNone/>
              <a:defRPr sz="1600"/>
            </a:lvl4pPr>
            <a:lvl5pPr marL="1828720" indent="0" algn="ctr">
              <a:buNone/>
              <a:defRPr sz="1600"/>
            </a:lvl5pPr>
            <a:lvl6pPr marL="2285900" indent="0" algn="ctr">
              <a:buNone/>
              <a:defRPr sz="1600"/>
            </a:lvl6pPr>
            <a:lvl7pPr marL="2743080" indent="0" algn="ctr">
              <a:buNone/>
              <a:defRPr sz="1600"/>
            </a:lvl7pPr>
            <a:lvl8pPr marL="3200260" indent="0" algn="ctr">
              <a:buNone/>
              <a:defRPr sz="1600"/>
            </a:lvl8pPr>
            <a:lvl9pPr marL="365744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3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9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6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9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60" indent="0">
              <a:buNone/>
              <a:defRPr sz="1600" b="1"/>
            </a:lvl8pPr>
            <a:lvl9pPr marL="36574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60" indent="0">
              <a:buNone/>
              <a:defRPr sz="1600" b="1"/>
            </a:lvl8pPr>
            <a:lvl9pPr marL="36574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2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7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2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0" indent="0">
              <a:buNone/>
              <a:defRPr sz="1400"/>
            </a:lvl2pPr>
            <a:lvl3pPr marL="914360" indent="0">
              <a:buNone/>
              <a:defRPr sz="1200"/>
            </a:lvl3pPr>
            <a:lvl4pPr marL="1371540" indent="0">
              <a:buNone/>
              <a:defRPr sz="1000"/>
            </a:lvl4pPr>
            <a:lvl5pPr marL="1828720" indent="0">
              <a:buNone/>
              <a:defRPr sz="1000"/>
            </a:lvl5pPr>
            <a:lvl6pPr marL="2285900" indent="0">
              <a:buNone/>
              <a:defRPr sz="1000"/>
            </a:lvl6pPr>
            <a:lvl7pPr marL="2743080" indent="0">
              <a:buNone/>
              <a:defRPr sz="1000"/>
            </a:lvl7pPr>
            <a:lvl8pPr marL="3200260" indent="0">
              <a:buNone/>
              <a:defRPr sz="1000"/>
            </a:lvl8pPr>
            <a:lvl9pPr marL="365744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7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60" indent="0">
              <a:buNone/>
              <a:defRPr sz="2000"/>
            </a:lvl8pPr>
            <a:lvl9pPr marL="365744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0" indent="0">
              <a:buNone/>
              <a:defRPr sz="1400"/>
            </a:lvl2pPr>
            <a:lvl3pPr marL="914360" indent="0">
              <a:buNone/>
              <a:defRPr sz="1200"/>
            </a:lvl3pPr>
            <a:lvl4pPr marL="1371540" indent="0">
              <a:buNone/>
              <a:defRPr sz="1000"/>
            </a:lvl4pPr>
            <a:lvl5pPr marL="1828720" indent="0">
              <a:buNone/>
              <a:defRPr sz="1000"/>
            </a:lvl5pPr>
            <a:lvl6pPr marL="2285900" indent="0">
              <a:buNone/>
              <a:defRPr sz="1000"/>
            </a:lvl6pPr>
            <a:lvl7pPr marL="2743080" indent="0">
              <a:buNone/>
              <a:defRPr sz="1000"/>
            </a:lvl7pPr>
            <a:lvl8pPr marL="3200260" indent="0">
              <a:buNone/>
              <a:defRPr sz="1000"/>
            </a:lvl8pPr>
            <a:lvl9pPr marL="365744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7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41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45C1434-451C-4F0A-8F07-85056E6981BA}" type="datetimeFigureOut">
              <a:rPr lang="en-US" smtClean="0"/>
              <a:t>9/15/23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738F72C-DBB3-45B5-BA29-4065AA76C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F6C5FA-5DFF-FB47-8B57-0FBACEF4404B}"/>
              </a:ext>
            </a:extLst>
          </p:cNvPr>
          <p:cNvSpPr/>
          <p:nvPr userDrawn="1"/>
        </p:nvSpPr>
        <p:spPr>
          <a:xfrm>
            <a:off x="-92585" y="6492874"/>
            <a:ext cx="12560733" cy="5022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56908B0E-914C-A1BF-00D2-CB6A044C41CB}"/>
              </a:ext>
            </a:extLst>
          </p:cNvPr>
          <p:cNvSpPr/>
          <p:nvPr userDrawn="1"/>
        </p:nvSpPr>
        <p:spPr>
          <a:xfrm flipH="1">
            <a:off x="10845323" y="4404614"/>
            <a:ext cx="2088312" cy="2088261"/>
          </a:xfrm>
          <a:prstGeom prst="rtTriangle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0" name="Picture 9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C4F33A6-9082-E961-A4FB-D4889B38781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78" y="6577004"/>
            <a:ext cx="1280245" cy="33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1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228590" indent="-228590" algn="l" defTabSz="91436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68577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114295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160013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205731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251449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0" indent="-228590" algn="l" defTabSz="91436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0" algn="l" defTabSz="9143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m10.safelinks.protection.outlook.com/?url=http%3A%2F%2Fwww.princetonreview.com&amp;data=02%7C01%7CSusannah.Fisher%40Review.com%7C3a1c8eaeb67e4fc4cf3f08d75662cd50%7C34c846bcac784aa89fc2e8d8c59345ed%7C0%7C0%7C637072854681612334&amp;sdata=su8zO1jdxlxYf%2F6ddM3BDM%2BZxSh3KoMy4r1OM79PSlg%3D&amp;reserved=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chrome/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E1A203-AE41-E968-EEE6-1905FE43F06C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How to Log 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1C775-AB72-750A-083A-411B9EF444C8}"/>
              </a:ext>
            </a:extLst>
          </p:cNvPr>
          <p:cNvSpPr txBox="1"/>
          <p:nvPr/>
        </p:nvSpPr>
        <p:spPr>
          <a:xfrm>
            <a:off x="373332" y="1472529"/>
            <a:ext cx="5722668" cy="41175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You will login through </a:t>
            </a:r>
            <a:r>
              <a:rPr lang="en-US" sz="2000" u="sng" dirty="0">
                <a:latin typeface="Gotham Light" pitchFamily="2" charset="0"/>
                <a:cs typeface="Gotham Light" pitchFamily="2" charset="0"/>
                <a:hlinkClick r:id="rId3"/>
              </a:rPr>
              <a:t>www.princetonreview.com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 </a:t>
            </a:r>
            <a:br>
              <a:rPr lang="en-US" sz="2000" dirty="0">
                <a:latin typeface="Gotham Light" pitchFamily="2" charset="0"/>
                <a:cs typeface="Gotham Light" pitchFamily="2" charset="0"/>
              </a:rPr>
            </a:br>
            <a:r>
              <a:rPr lang="en-US" sz="2000" dirty="0">
                <a:latin typeface="Gotham Light" pitchFamily="2" charset="0"/>
                <a:cs typeface="Gotham Light" pitchFamily="2" charset="0"/>
              </a:rPr>
              <a:t>and you will need to follow the login convention described below:</a:t>
            </a:r>
          </a:p>
          <a:p>
            <a:endParaRPr lang="en-US" sz="2000" dirty="0">
              <a:latin typeface="Gotham Light" pitchFamily="2" charset="0"/>
              <a:cs typeface="Gotham Ligh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Username: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The email address with which you were registered by your school. 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Password: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Everyone’s default password is “welcome” (case sensitive).  You can change it in your account settings after you log in for the first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689FA1-2994-FB93-C35A-1978AAC479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5130" y="1559293"/>
            <a:ext cx="4821089" cy="4469968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2EA487-2E74-664E-17FA-49691892EF4F}"/>
              </a:ext>
            </a:extLst>
          </p:cNvPr>
          <p:cNvSpPr txBox="1"/>
          <p:nvPr/>
        </p:nvSpPr>
        <p:spPr>
          <a:xfrm>
            <a:off x="6424051" y="2266098"/>
            <a:ext cx="3379825" cy="36933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Username: your email address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8E8926-E530-57DD-CB46-46208BE0A0BC}"/>
              </a:ext>
            </a:extLst>
          </p:cNvPr>
          <p:cNvSpPr txBox="1"/>
          <p:nvPr/>
        </p:nvSpPr>
        <p:spPr>
          <a:xfrm>
            <a:off x="6424051" y="2875343"/>
            <a:ext cx="3015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Password: welcome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31E3D2-7AEB-8A06-D352-2EDB5669BFD0}"/>
              </a:ext>
            </a:extLst>
          </p:cNvPr>
          <p:cNvSpPr txBox="1"/>
          <p:nvPr/>
        </p:nvSpPr>
        <p:spPr>
          <a:xfrm>
            <a:off x="11585643" y="29085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5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15A095-F811-4621-63BA-D536A572D69D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 err="1">
                <a:latin typeface="Gotham Bold" pitchFamily="50" charset="0"/>
                <a:cs typeface="Gotham Bold" pitchFamily="50" charset="0"/>
              </a:rPr>
              <a:t>Princetonreview.com</a:t>
            </a:r>
            <a:endParaRPr lang="en-US" sz="4050" dirty="0">
              <a:latin typeface="Gotham Bold" pitchFamily="50" charset="0"/>
              <a:cs typeface="Gotham Bold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D1831-E62E-4A88-9A57-EBF06DC897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000" y="1254869"/>
            <a:ext cx="8805020" cy="3460098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39CE72-3482-D5B4-7D96-FDE24E4F3714}"/>
              </a:ext>
            </a:extLst>
          </p:cNvPr>
          <p:cNvSpPr txBox="1"/>
          <p:nvPr/>
        </p:nvSpPr>
        <p:spPr>
          <a:xfrm>
            <a:off x="10040307" y="1711708"/>
            <a:ext cx="16332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dirty="0">
                <a:latin typeface="Gotham Light" pitchFamily="2" charset="0"/>
                <a:cs typeface="Gotham Light" pitchFamily="2" charset="0"/>
              </a:rPr>
              <a:t>Use 'Sign in', not 'Sign up' to log into your Portal!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DC5EF6-4C3B-7966-1CFC-650AD7610B33}"/>
              </a:ext>
            </a:extLst>
          </p:cNvPr>
          <p:cNvGrpSpPr/>
          <p:nvPr/>
        </p:nvGrpSpPr>
        <p:grpSpPr>
          <a:xfrm rot="17409152">
            <a:off x="8363333" y="1103617"/>
            <a:ext cx="1619112" cy="1928985"/>
            <a:chOff x="9299141" y="2701014"/>
            <a:chExt cx="931288" cy="1256121"/>
          </a:xfrm>
        </p:grpSpPr>
        <p:pic>
          <p:nvPicPr>
            <p:cNvPr id="22" name="Graphic 21" descr="Arrow Rotate left">
              <a:extLst>
                <a:ext uri="{FF2B5EF4-FFF2-40B4-BE49-F238E27FC236}">
                  <a16:creationId xmlns:a16="http://schemas.microsoft.com/office/drawing/2014/main" id="{DF407170-4BB0-BBC0-D5E6-BB6A160B3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2547326" flipH="1">
              <a:off x="9339299" y="2701015"/>
              <a:ext cx="891130" cy="1256120"/>
            </a:xfrm>
            <a:prstGeom prst="rect">
              <a:avLst/>
            </a:prstGeom>
          </p:spPr>
        </p:pic>
        <p:pic>
          <p:nvPicPr>
            <p:cNvPr id="23" name="Graphic 22" descr="Arrow Rotate left">
              <a:extLst>
                <a:ext uri="{FF2B5EF4-FFF2-40B4-BE49-F238E27FC236}">
                  <a16:creationId xmlns:a16="http://schemas.microsoft.com/office/drawing/2014/main" id="{887F489F-AD99-718D-43E7-3FEA6749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2547326" flipH="1">
              <a:off x="9299141" y="2701014"/>
              <a:ext cx="891130" cy="1256120"/>
            </a:xfrm>
            <a:prstGeom prst="rect">
              <a:avLst/>
            </a:prstGeom>
          </p:spPr>
        </p:pic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379A37-FAC8-7D45-401E-D868E01F1991}"/>
              </a:ext>
            </a:extLst>
          </p:cNvPr>
          <p:cNvSpPr/>
          <p:nvPr/>
        </p:nvSpPr>
        <p:spPr>
          <a:xfrm>
            <a:off x="1236641" y="5083077"/>
            <a:ext cx="6494829" cy="1227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08E8B8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63ED1A-8CA9-2BD8-982E-53EABEA15468}"/>
              </a:ext>
            </a:extLst>
          </p:cNvPr>
          <p:cNvSpPr/>
          <p:nvPr/>
        </p:nvSpPr>
        <p:spPr>
          <a:xfrm>
            <a:off x="249714" y="4901838"/>
            <a:ext cx="1503103" cy="150310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250" b="1" dirty="0">
                <a:solidFill>
                  <a:schemeClr val="bg1"/>
                </a:solidFill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815666" y="5097833"/>
            <a:ext cx="57325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</a:t>
            </a:r>
          </a:p>
          <a:p>
            <a:r>
              <a:rPr lang="en-US" sz="1575" dirty="0">
                <a:latin typeface="Gotham Light" pitchFamily="50" charset="0"/>
                <a:cs typeface="Gotham Light" pitchFamily="50" charset="0"/>
              </a:rPr>
              <a:t>We've found that Chrome is the best browser for utilizing Student Portals. You can download the browser here: </a:t>
            </a:r>
            <a:r>
              <a:rPr lang="en-US" sz="1575" dirty="0">
                <a:latin typeface="Gotham Light" pitchFamily="50" charset="0"/>
                <a:cs typeface="Gotham Light" pitchFamily="50" charset="0"/>
                <a:hlinkClick r:id="rId8"/>
              </a:rPr>
              <a:t>https://www.google.com/chrome/</a:t>
            </a:r>
            <a:endParaRPr lang="en-US" sz="1575" dirty="0">
              <a:latin typeface="Gotham Light" pitchFamily="50" charset="0"/>
              <a:cs typeface="Gotham Light" pitchFamily="50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44C63CF-2F32-AE0B-7F3A-8F25CF7AF82F}"/>
              </a:ext>
            </a:extLst>
          </p:cNvPr>
          <p:cNvSpPr/>
          <p:nvPr/>
        </p:nvSpPr>
        <p:spPr>
          <a:xfrm>
            <a:off x="7944531" y="1294134"/>
            <a:ext cx="875596" cy="410676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8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383A00-65E2-2A5A-882C-992D8436E15E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BB22A-1415-C3C0-AB69-81E593A0E68E}"/>
              </a:ext>
            </a:extLst>
          </p:cNvPr>
          <p:cNvSpPr/>
          <p:nvPr/>
        </p:nvSpPr>
        <p:spPr>
          <a:xfrm>
            <a:off x="7754113" y="1426464"/>
            <a:ext cx="3201246" cy="4787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When You Sign In…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379A37-FAC8-7D45-401E-D868E01F1991}"/>
              </a:ext>
            </a:extLst>
          </p:cNvPr>
          <p:cNvSpPr/>
          <p:nvPr/>
        </p:nvSpPr>
        <p:spPr>
          <a:xfrm>
            <a:off x="1236642" y="4986825"/>
            <a:ext cx="5616646" cy="12271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C1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08E8B8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63ED1A-8CA9-2BD8-982E-53EABEA15468}"/>
              </a:ext>
            </a:extLst>
          </p:cNvPr>
          <p:cNvSpPr/>
          <p:nvPr/>
        </p:nvSpPr>
        <p:spPr>
          <a:xfrm>
            <a:off x="249714" y="4805586"/>
            <a:ext cx="1503103" cy="1503103"/>
          </a:xfrm>
          <a:prstGeom prst="ellipse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250" b="1" dirty="0">
                <a:solidFill>
                  <a:schemeClr val="bg1"/>
                </a:solidFill>
                <a:latin typeface="Gotham Black" pitchFamily="2" charset="0"/>
                <a:cs typeface="Gotham Black" pitchFamily="2" charset="0"/>
              </a:rPr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99292-53A1-49F4-A255-78C300FE5FB3}"/>
              </a:ext>
            </a:extLst>
          </p:cNvPr>
          <p:cNvSpPr txBox="1"/>
          <p:nvPr/>
        </p:nvSpPr>
        <p:spPr>
          <a:xfrm>
            <a:off x="1847230" y="5156048"/>
            <a:ext cx="480195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 dirty="0">
                <a:solidFill>
                  <a:srgbClr val="70C1BE"/>
                </a:solidFill>
                <a:latin typeface="Gotham Bold" pitchFamily="2" charset="0"/>
                <a:cs typeface="Gotham Bold" pitchFamily="2" charset="0"/>
              </a:rPr>
              <a:t>PRO TIP</a:t>
            </a:r>
          </a:p>
          <a:p>
            <a:r>
              <a:rPr lang="en-US" dirty="0">
                <a:latin typeface="Gotham Light" pitchFamily="2" charset="0"/>
                <a:cs typeface="Gotham Light" pitchFamily="2" charset="0"/>
              </a:rPr>
              <a:t>Use your Portal throughout the calendar year to prepare for your official ACT!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780790-AAFF-A988-1BE3-5D0A2A6F7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1237" y="1840963"/>
            <a:ext cx="2831487" cy="42313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295FB8-F6F2-F5DE-5B41-B1BCB95586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245" b="86445"/>
          <a:stretch/>
        </p:blipFill>
        <p:spPr>
          <a:xfrm>
            <a:off x="7844090" y="1630925"/>
            <a:ext cx="2458151" cy="7383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379141" y="1225975"/>
            <a:ext cx="7142337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Gotham Light" pitchFamily="2" charset="0"/>
                <a:cs typeface="Gotham Light" pitchFamily="2" charset="0"/>
              </a:rPr>
              <a:t>You will have access to many materials and important information about your self-paced program!</a:t>
            </a:r>
          </a:p>
          <a:p>
            <a:endParaRPr lang="en-US" sz="24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2400" dirty="0">
                <a:latin typeface="Gotham Light" pitchFamily="2" charset="0"/>
                <a:cs typeface="Gotham Light" pitchFamily="2" charset="0"/>
              </a:rPr>
              <a:t>Click on </a:t>
            </a:r>
            <a:r>
              <a:rPr lang="en-US" sz="24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Open Course </a:t>
            </a:r>
            <a:r>
              <a:rPr lang="en-US" sz="2400" dirty="0">
                <a:latin typeface="Gotham Light" pitchFamily="2" charset="0"/>
                <a:cs typeface="Gotham Light" pitchFamily="2" charset="0"/>
              </a:rPr>
              <a:t>under </a:t>
            </a:r>
            <a:r>
              <a:rPr lang="en-US" sz="2400" b="1" dirty="0">
                <a:solidFill>
                  <a:srgbClr val="000000"/>
                </a:solidFill>
                <a:latin typeface="Gotham Bold" pitchFamily="2" charset="0"/>
                <a:cs typeface="Gotham Bold" pitchFamily="2" charset="0"/>
              </a:rPr>
              <a:t>ACT</a:t>
            </a:r>
            <a:r>
              <a:rPr lang="en-US" sz="2400" b="1" dirty="0">
                <a:solidFill>
                  <a:srgbClr val="000000"/>
                </a:solidFill>
                <a:effectLst/>
                <a:latin typeface="Gotham Bold" pitchFamily="2" charset="0"/>
                <a:cs typeface="Gotham Bold" pitchFamily="2" charset="0"/>
              </a:rPr>
              <a:t>i Self-Paced- Program Name-Year</a:t>
            </a:r>
            <a:r>
              <a:rPr lang="en-US" sz="2400" dirty="0">
                <a:solidFill>
                  <a:srgbClr val="000000"/>
                </a:solidFill>
                <a:effectLst/>
                <a:latin typeface="Gotham Light" pitchFamily="2" charset="0"/>
                <a:cs typeface="Gotham Light" pitchFamily="2" charset="0"/>
              </a:rPr>
              <a:t> </a:t>
            </a:r>
            <a:r>
              <a:rPr lang="en-US" sz="2400" dirty="0">
                <a:latin typeface="Gotham Light" pitchFamily="2" charset="0"/>
                <a:cs typeface="Gotham Light" pitchFamily="2" charset="0"/>
              </a:rPr>
              <a:t>(you will see the name of your program and year of study instead) to get to the</a:t>
            </a:r>
            <a:r>
              <a:rPr lang="en-US" dirty="0">
                <a:latin typeface="Gotham Light" pitchFamily="2" charset="0"/>
                <a:cs typeface="Gotham Light" pitchFamily="2" charset="0"/>
              </a:rPr>
              <a:t> </a:t>
            </a:r>
            <a:r>
              <a:rPr lang="en-US" sz="2400" dirty="0">
                <a:latin typeface="Gotham Light" pitchFamily="2" charset="0"/>
                <a:cs typeface="Gotham Light" pitchFamily="2" charset="0"/>
              </a:rPr>
              <a:t>Online Student Portal.</a:t>
            </a:r>
          </a:p>
          <a:p>
            <a:endParaRPr lang="en-US" sz="2400" dirty="0">
              <a:latin typeface="Gotham Light" pitchFamily="2" charset="0"/>
              <a:cs typeface="Gotham Light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FCFD6B-4C80-1FFB-1A22-A1A680077919}"/>
              </a:ext>
            </a:extLst>
          </p:cNvPr>
          <p:cNvSpPr/>
          <p:nvPr/>
        </p:nvSpPr>
        <p:spPr>
          <a:xfrm>
            <a:off x="8077904" y="4986824"/>
            <a:ext cx="2458152" cy="804375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036CFC-3627-5958-4552-281965D20D0A}"/>
              </a:ext>
            </a:extLst>
          </p:cNvPr>
          <p:cNvSpPr txBox="1"/>
          <p:nvPr/>
        </p:nvSpPr>
        <p:spPr>
          <a:xfrm>
            <a:off x="8125610" y="2544259"/>
            <a:ext cx="23394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effectLst/>
                <a:latin typeface="Gotham Book" pitchFamily="2" charset="0"/>
                <a:cs typeface="Gotham Book" pitchFamily="2" charset="0"/>
              </a:rPr>
              <a:t>ACTi Self-Paced- Program Name-Year</a:t>
            </a:r>
            <a:endParaRPr lang="en-US" sz="1400" dirty="0">
              <a:latin typeface="Gotham Book" pitchFamily="2" charset="0"/>
              <a:cs typeface="Gotham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2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0A306F-D56B-5507-8914-F6279C4716CE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99F965-5D27-D3A1-A175-11719600BF17}"/>
              </a:ext>
            </a:extLst>
          </p:cNvPr>
          <p:cNvSpPr/>
          <p:nvPr/>
        </p:nvSpPr>
        <p:spPr>
          <a:xfrm>
            <a:off x="510401" y="1219245"/>
            <a:ext cx="5705856" cy="474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Home Page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6618083" y="1369712"/>
            <a:ext cx="479777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Start by going through the dropdown sections 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Everything You Need To Know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and 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Getting Started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.</a:t>
            </a:r>
          </a:p>
          <a:p>
            <a:endParaRPr lang="en-US" sz="2000" dirty="0">
              <a:solidFill>
                <a:schemeClr val="tx1"/>
              </a:solidFill>
              <a:latin typeface="Gotham Light" pitchFamily="2" charset="0"/>
              <a:cs typeface="Gotham Light" pitchFamily="2" charset="0"/>
            </a:endParaRPr>
          </a:p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Here you will find your Study Guide, which provides detailed information for making the most of your Self-Paced Portal.</a:t>
            </a:r>
          </a:p>
          <a:p>
            <a:endParaRPr lang="en-US" sz="20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Also check out the </a:t>
            </a:r>
            <a:r>
              <a:rPr lang="en-US" sz="2000" b="1" dirty="0">
                <a:latin typeface="Gotham Bold" pitchFamily="2" charset="0"/>
                <a:cs typeface="Gotham Bold" pitchFamily="2" charset="0"/>
              </a:rPr>
              <a:t>Study Tips &amp; Approach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 and </a:t>
            </a:r>
            <a:r>
              <a:rPr lang="en-US" sz="2000" b="1" dirty="0">
                <a:latin typeface="Gotham Bold" pitchFamily="2" charset="0"/>
                <a:cs typeface="Gotham Bold" pitchFamily="2" charset="0"/>
              </a:rPr>
              <a:t>College Resources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tabs.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B07BEC-0B3B-412E-FCFD-6FC9D0A8A7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838" y="2213063"/>
            <a:ext cx="2771577" cy="15451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3A2ACC-40DB-5846-4EEA-9F5D8988F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385" y="1596049"/>
            <a:ext cx="5394206" cy="500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FA16C9-53EC-DAD9-25C3-9AD6B9E37E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889" y="3735874"/>
            <a:ext cx="5500880" cy="198470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57229AF-B90C-6792-32A1-8283714900AF}"/>
              </a:ext>
            </a:extLst>
          </p:cNvPr>
          <p:cNvSpPr/>
          <p:nvPr/>
        </p:nvSpPr>
        <p:spPr>
          <a:xfrm>
            <a:off x="720385" y="3626993"/>
            <a:ext cx="2458152" cy="804375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55BF3D5-6C5A-D519-A1C5-FB357EA29346}"/>
              </a:ext>
            </a:extLst>
          </p:cNvPr>
          <p:cNvSpPr/>
          <p:nvPr/>
        </p:nvSpPr>
        <p:spPr>
          <a:xfrm>
            <a:off x="720385" y="4436212"/>
            <a:ext cx="877824" cy="486313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64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EC92F3-0E69-9716-D64C-E559C7C0DF89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Practice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296460" y="1848383"/>
            <a:ext cx="6104340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This will help you realistically determine the following: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your starting score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which question types you’re ready for and which you might need to practice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which content topics you are familiar with and which you will want to review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Gotham Light" pitchFamily="2" charset="0"/>
                <a:cs typeface="Gotham Light" pitchFamily="2" charset="0"/>
              </a:rPr>
              <a:t>You can find all the practice tests and score reports under the </a:t>
            </a:r>
            <a:r>
              <a:rPr lang="en-US" sz="2000" b="1" dirty="0">
                <a:latin typeface="Gotham Bold" pitchFamily="2" charset="0"/>
                <a:cs typeface="Gotham Bold" pitchFamily="2" charset="0"/>
              </a:rPr>
              <a:t>Practice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 tab at the top of your screen. Click on the 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down arrow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 to see the available practice tests. Then click 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Online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to begin your first test.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A278B9-D1EA-AC8D-7311-A66AE8E12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3815" y="2146087"/>
            <a:ext cx="5015279" cy="3298579"/>
          </a:xfrm>
          <a:prstGeom prst="rect">
            <a:avLst/>
          </a:prstGeom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A124B8-1FB5-3A31-6EA5-77492B857E44}"/>
              </a:ext>
            </a:extLst>
          </p:cNvPr>
          <p:cNvSpPr txBox="1"/>
          <p:nvPr/>
        </p:nvSpPr>
        <p:spPr>
          <a:xfrm>
            <a:off x="296460" y="1258353"/>
            <a:ext cx="99740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Gotham Light" pitchFamily="2" charset="0"/>
                <a:cs typeface="Gotham Light" pitchFamily="2" charset="0"/>
              </a:rPr>
              <a:t>We recommend that you take a practice test before going any further. 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0F2F0D6-5D04-2C44-76E2-3B8F2A1EC88C}"/>
              </a:ext>
            </a:extLst>
          </p:cNvPr>
          <p:cNvSpPr/>
          <p:nvPr/>
        </p:nvSpPr>
        <p:spPr>
          <a:xfrm>
            <a:off x="11107074" y="2987040"/>
            <a:ext cx="597246" cy="341376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DFE7FF2-819A-6289-2545-0C9D35500B42}"/>
              </a:ext>
            </a:extLst>
          </p:cNvPr>
          <p:cNvSpPr/>
          <p:nvPr/>
        </p:nvSpPr>
        <p:spPr>
          <a:xfrm>
            <a:off x="10901551" y="3664131"/>
            <a:ext cx="409146" cy="341376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41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B2A427-002B-38CF-D9E1-B8AD11CFDD32}"/>
              </a:ext>
            </a:extLst>
          </p:cNvPr>
          <p:cNvSpPr/>
          <p:nvPr/>
        </p:nvSpPr>
        <p:spPr>
          <a:xfrm>
            <a:off x="880945" y="1282390"/>
            <a:ext cx="4683513" cy="51144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85127CC1-65AB-F427-0205-C9FED9A68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6" b="8952"/>
          <a:stretch/>
        </p:blipFill>
        <p:spPr>
          <a:xfrm>
            <a:off x="880944" y="1318479"/>
            <a:ext cx="4512011" cy="46843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A891DC-98F1-B025-8B83-0CFE11E13552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59" y="24336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Practice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6264548" y="2205247"/>
            <a:ext cx="4891448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Once you take a practice test, a comprehensive score report will automatically generate. Click </a:t>
            </a:r>
            <a:r>
              <a:rPr lang="en-US" sz="20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Category </a:t>
            </a:r>
            <a:r>
              <a:rPr lang="en-US" sz="2000" dirty="0">
                <a:latin typeface="Gotham Light" pitchFamily="2" charset="0"/>
                <a:cs typeface="Gotham Light" pitchFamily="2" charset="0"/>
              </a:rPr>
              <a:t>to discover the types of questions you need to focus on in your self-paced study. </a:t>
            </a:r>
          </a:p>
          <a:p>
            <a:endParaRPr lang="en-US" sz="2000" dirty="0">
              <a:latin typeface="Gotham Light" pitchFamily="2" charset="0"/>
              <a:cs typeface="Gotham Light" pitchFamily="2" charset="0"/>
            </a:endParaRPr>
          </a:p>
          <a:p>
            <a:r>
              <a:rPr lang="en-US" sz="2000" dirty="0">
                <a:latin typeface="Gotham Light" pitchFamily="2" charset="0"/>
                <a:cs typeface="Gotham Light" pitchFamily="2" charset="0"/>
              </a:rPr>
              <a:t>You can also click on each question for a detailed explanation! </a:t>
            </a:r>
          </a:p>
        </p:txBody>
      </p:sp>
      <p:sp>
        <p:nvSpPr>
          <p:cNvPr id="8" name="object 29">
            <a:extLst>
              <a:ext uri="{FF2B5EF4-FFF2-40B4-BE49-F238E27FC236}">
                <a16:creationId xmlns:a16="http://schemas.microsoft.com/office/drawing/2014/main" id="{31DD7818-AC78-D421-33B0-26AAE472B056}"/>
              </a:ext>
            </a:extLst>
          </p:cNvPr>
          <p:cNvSpPr/>
          <p:nvPr/>
        </p:nvSpPr>
        <p:spPr>
          <a:xfrm rot="4443144" flipH="1">
            <a:off x="4753311" y="2899548"/>
            <a:ext cx="1212841" cy="1535490"/>
          </a:xfrm>
          <a:custGeom>
            <a:avLst/>
            <a:gdLst/>
            <a:ahLst/>
            <a:cxnLst/>
            <a:rect l="l" t="t" r="r" b="b"/>
            <a:pathLst>
              <a:path w="1691639" h="1609089">
                <a:moveTo>
                  <a:pt x="1691188" y="648135"/>
                </a:moveTo>
                <a:lnTo>
                  <a:pt x="1690430" y="746093"/>
                </a:lnTo>
                <a:lnTo>
                  <a:pt x="1673868" y="829069"/>
                </a:lnTo>
                <a:lnTo>
                  <a:pt x="1641173" y="908573"/>
                </a:lnTo>
                <a:lnTo>
                  <a:pt x="1593696" y="984061"/>
                </a:lnTo>
                <a:lnTo>
                  <a:pt x="1532786" y="1054989"/>
                </a:lnTo>
                <a:lnTo>
                  <a:pt x="1459794" y="1120812"/>
                </a:lnTo>
                <a:lnTo>
                  <a:pt x="1376070" y="1180989"/>
                </a:lnTo>
                <a:lnTo>
                  <a:pt x="1282964" y="1234974"/>
                </a:lnTo>
                <a:lnTo>
                  <a:pt x="1188516" y="1278012"/>
                </a:lnTo>
                <a:lnTo>
                  <a:pt x="1091933" y="1310729"/>
                </a:lnTo>
                <a:lnTo>
                  <a:pt x="993057" y="1334760"/>
                </a:lnTo>
                <a:lnTo>
                  <a:pt x="840094" y="1358099"/>
                </a:lnTo>
                <a:lnTo>
                  <a:pt x="626629" y="1374089"/>
                </a:lnTo>
                <a:lnTo>
                  <a:pt x="643935" y="1608571"/>
                </a:lnTo>
                <a:lnTo>
                  <a:pt x="0" y="1220857"/>
                </a:lnTo>
                <a:lnTo>
                  <a:pt x="580039" y="742814"/>
                </a:lnTo>
                <a:lnTo>
                  <a:pt x="597344" y="977287"/>
                </a:lnTo>
                <a:lnTo>
                  <a:pt x="801029" y="959120"/>
                </a:lnTo>
                <a:lnTo>
                  <a:pt x="898625" y="942516"/>
                </a:lnTo>
                <a:lnTo>
                  <a:pt x="992542" y="916086"/>
                </a:lnTo>
                <a:lnTo>
                  <a:pt x="1037922" y="898059"/>
                </a:lnTo>
                <a:lnTo>
                  <a:pt x="1082145" y="876221"/>
                </a:lnTo>
                <a:lnTo>
                  <a:pt x="1175572" y="818419"/>
                </a:lnTo>
                <a:lnTo>
                  <a:pt x="1258574" y="752014"/>
                </a:lnTo>
                <a:lnTo>
                  <a:pt x="1294558" y="715964"/>
                </a:lnTo>
                <a:lnTo>
                  <a:pt x="1326006" y="678219"/>
                </a:lnTo>
                <a:lnTo>
                  <a:pt x="1352276" y="638932"/>
                </a:lnTo>
                <a:lnTo>
                  <a:pt x="1372725" y="598252"/>
                </a:lnTo>
                <a:lnTo>
                  <a:pt x="1386709" y="556334"/>
                </a:lnTo>
                <a:lnTo>
                  <a:pt x="1396508" y="511259"/>
                </a:lnTo>
                <a:lnTo>
                  <a:pt x="1400179" y="466368"/>
                </a:lnTo>
                <a:lnTo>
                  <a:pt x="1397869" y="421918"/>
                </a:lnTo>
                <a:lnTo>
                  <a:pt x="1389724" y="378168"/>
                </a:lnTo>
                <a:lnTo>
                  <a:pt x="1375888" y="335375"/>
                </a:lnTo>
                <a:lnTo>
                  <a:pt x="1356508" y="293797"/>
                </a:lnTo>
                <a:lnTo>
                  <a:pt x="1331729" y="253692"/>
                </a:lnTo>
                <a:lnTo>
                  <a:pt x="1301696" y="215318"/>
                </a:lnTo>
                <a:lnTo>
                  <a:pt x="1266557" y="178934"/>
                </a:lnTo>
                <a:lnTo>
                  <a:pt x="1230201" y="148501"/>
                </a:lnTo>
                <a:lnTo>
                  <a:pt x="1190593" y="120692"/>
                </a:lnTo>
                <a:lnTo>
                  <a:pt x="1147985" y="95584"/>
                </a:lnTo>
                <a:lnTo>
                  <a:pt x="1102629" y="73259"/>
                </a:lnTo>
                <a:lnTo>
                  <a:pt x="1054776" y="53794"/>
                </a:lnTo>
                <a:lnTo>
                  <a:pt x="1004679" y="37270"/>
                </a:lnTo>
                <a:lnTo>
                  <a:pt x="952590" y="23765"/>
                </a:lnTo>
                <a:lnTo>
                  <a:pt x="898761" y="13359"/>
                </a:lnTo>
                <a:lnTo>
                  <a:pt x="843443" y="6131"/>
                </a:lnTo>
                <a:lnTo>
                  <a:pt x="786888" y="2161"/>
                </a:lnTo>
                <a:lnTo>
                  <a:pt x="840132" y="0"/>
                </a:lnTo>
                <a:lnTo>
                  <a:pt x="893663" y="1211"/>
                </a:lnTo>
                <a:lnTo>
                  <a:pt x="1000435" y="12983"/>
                </a:lnTo>
                <a:lnTo>
                  <a:pt x="1104892" y="35933"/>
                </a:lnTo>
                <a:lnTo>
                  <a:pt x="1204724" y="68519"/>
                </a:lnTo>
                <a:lnTo>
                  <a:pt x="1297618" y="109199"/>
                </a:lnTo>
                <a:lnTo>
                  <a:pt x="1381263" y="156430"/>
                </a:lnTo>
                <a:lnTo>
                  <a:pt x="1453349" y="208670"/>
                </a:lnTo>
                <a:lnTo>
                  <a:pt x="1531223" y="286468"/>
                </a:lnTo>
                <a:lnTo>
                  <a:pt x="1594517" y="370329"/>
                </a:lnTo>
                <a:lnTo>
                  <a:pt x="1642659" y="459238"/>
                </a:lnTo>
                <a:lnTo>
                  <a:pt x="1675073" y="552178"/>
                </a:lnTo>
                <a:lnTo>
                  <a:pt x="1691188" y="648135"/>
                </a:lnTo>
                <a:close/>
              </a:path>
            </a:pathLst>
          </a:custGeom>
          <a:solidFill>
            <a:srgbClr val="F40A84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476277-7548-96CE-017A-B7E1B4736A84}"/>
              </a:ext>
            </a:extLst>
          </p:cNvPr>
          <p:cNvSpPr/>
          <p:nvPr/>
        </p:nvSpPr>
        <p:spPr>
          <a:xfrm>
            <a:off x="4910667" y="4448071"/>
            <a:ext cx="409146" cy="341376"/>
          </a:xfrm>
          <a:prstGeom prst="ellipse">
            <a:avLst/>
          </a:prstGeom>
          <a:noFill/>
          <a:ln w="38100">
            <a:solidFill>
              <a:srgbClr val="F40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1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6A2543-B8B4-F536-C872-114D1946E910}"/>
              </a:ext>
            </a:extLst>
          </p:cNvPr>
          <p:cNvSpPr/>
          <p:nvPr/>
        </p:nvSpPr>
        <p:spPr>
          <a:xfrm>
            <a:off x="-150392" y="-451841"/>
            <a:ext cx="12733298" cy="1467779"/>
          </a:xfrm>
          <a:prstGeom prst="rect">
            <a:avLst/>
          </a:prstGeom>
          <a:solidFill>
            <a:srgbClr val="F5D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76497-D406-CD6F-2A66-A8977EA95AA2}"/>
              </a:ext>
            </a:extLst>
          </p:cNvPr>
          <p:cNvSpPr/>
          <p:nvPr/>
        </p:nvSpPr>
        <p:spPr>
          <a:xfrm>
            <a:off x="5672334" y="1063933"/>
            <a:ext cx="5949823" cy="50937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8948" dist="25400" dir="2700000" sx="101000" sy="101000" algn="tl" rotWithShape="0">
              <a:prstClr val="black">
                <a:alpha val="2915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502FD-4318-4094-8FDE-12B7AEA97209}"/>
              </a:ext>
            </a:extLst>
          </p:cNvPr>
          <p:cNvSpPr txBox="1"/>
          <p:nvPr/>
        </p:nvSpPr>
        <p:spPr>
          <a:xfrm>
            <a:off x="296460" y="203256"/>
            <a:ext cx="11599081" cy="7725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4050" dirty="0">
                <a:latin typeface="Gotham Bold" pitchFamily="50" charset="0"/>
                <a:cs typeface="Gotham Bold" pitchFamily="50" charset="0"/>
              </a:rPr>
              <a:t>Lessons Tab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B1E93-B855-C082-A259-58691B42B0CC}"/>
              </a:ext>
            </a:extLst>
          </p:cNvPr>
          <p:cNvSpPr txBox="1"/>
          <p:nvPr/>
        </p:nvSpPr>
        <p:spPr>
          <a:xfrm>
            <a:off x="169684" y="1165522"/>
            <a:ext cx="5090456" cy="5093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Gotham Light" pitchFamily="2" charset="0"/>
                <a:cs typeface="Gotham Light" pitchFamily="2" charset="0"/>
              </a:rPr>
              <a:t>The Lessons tab organizes all your lessons by topic: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otham Light" pitchFamily="2" charset="0"/>
                <a:cs typeface="Gotham Light" pitchFamily="2" charset="0"/>
              </a:rPr>
              <a:t>English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otham Light" pitchFamily="2" charset="0"/>
                <a:cs typeface="Gotham Light" pitchFamily="2" charset="0"/>
              </a:rPr>
              <a:t>Math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otham Light" pitchFamily="2" charset="0"/>
                <a:cs typeface="Gotham Light" pitchFamily="2" charset="0"/>
              </a:rPr>
              <a:t>Reading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otham Light" pitchFamily="2" charset="0"/>
                <a:cs typeface="Gotham Light" pitchFamily="2" charset="0"/>
              </a:rPr>
              <a:t>Science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Gotham Light" pitchFamily="2" charset="0"/>
                <a:cs typeface="Gotham Light" pitchFamily="2" charset="0"/>
              </a:rPr>
              <a:t>Writing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Gotham Light" pitchFamily="2" charset="0"/>
                <a:cs typeface="Gotham Light" pitchFamily="2" charset="0"/>
              </a:rPr>
              <a:t>Start with the Course Introduction for basic approaches. 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Toggle</a:t>
            </a:r>
            <a:r>
              <a:rPr lang="en-US" dirty="0">
                <a:latin typeface="Gotham Light" pitchFamily="2" charset="0"/>
                <a:cs typeface="Gotham Light" pitchFamily="2" charset="0"/>
              </a:rPr>
              <a:t> between the tabs to view subtopics. If your score report </a:t>
            </a:r>
            <a:r>
              <a:rPr lang="en-US">
                <a:latin typeface="Gotham Light" pitchFamily="2" charset="0"/>
                <a:cs typeface="Gotham Light" pitchFamily="2" charset="0"/>
              </a:rPr>
              <a:t>identifies </a:t>
            </a:r>
            <a:br>
              <a:rPr lang="en-US">
                <a:latin typeface="Gotham Light" pitchFamily="2" charset="0"/>
                <a:cs typeface="Gotham Light" pitchFamily="2" charset="0"/>
              </a:rPr>
            </a:br>
            <a:r>
              <a:rPr lang="en-US">
                <a:latin typeface="Gotham Light" pitchFamily="2" charset="0"/>
                <a:cs typeface="Gotham Light" pitchFamily="2" charset="0"/>
              </a:rPr>
              <a:t>an </a:t>
            </a:r>
            <a:r>
              <a:rPr lang="en-US" dirty="0">
                <a:latin typeface="Gotham Light" pitchFamily="2" charset="0"/>
                <a:cs typeface="Gotham Light" pitchFamily="2" charset="0"/>
              </a:rPr>
              <a:t>area for improvement, we recommend starting there.</a:t>
            </a:r>
          </a:p>
          <a:p>
            <a:pPr>
              <a:spcBef>
                <a:spcPts val="1200"/>
              </a:spcBef>
            </a:pPr>
            <a:r>
              <a:rPr lang="en-US" u="none" strike="noStrike" dirty="0">
                <a:effectLst/>
                <a:latin typeface="Gotham Light" pitchFamily="2" charset="0"/>
                <a:cs typeface="Gotham Light" pitchFamily="2" charset="0"/>
              </a:rPr>
              <a:t>When you're ready to test your knowledge, take a drill!</a:t>
            </a:r>
            <a:endParaRPr lang="en-US" dirty="0">
              <a:latin typeface="Gotham Light" pitchFamily="2" charset="0"/>
              <a:cs typeface="Gotham Light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265D7C-7EAF-FAFA-E7AC-9BBA451C3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3137" y="3077982"/>
            <a:ext cx="6042390" cy="2912369"/>
          </a:xfrm>
          <a:prstGeom prst="rect">
            <a:avLst/>
          </a:prstGeom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2F52134-1162-46FB-99A8-584F3AC39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7103" y="4411696"/>
            <a:ext cx="294062" cy="269036"/>
          </a:xfrm>
          <a:prstGeom prst="rect">
            <a:avLst/>
          </a:prstGeom>
        </p:spPr>
      </p:pic>
      <p:sp>
        <p:nvSpPr>
          <p:cNvPr id="20" name="Arrow: Right 63">
            <a:extLst>
              <a:ext uri="{FF2B5EF4-FFF2-40B4-BE49-F238E27FC236}">
                <a16:creationId xmlns:a16="http://schemas.microsoft.com/office/drawing/2014/main" id="{650A7717-6648-3D09-53A6-E65C6C6A6901}"/>
              </a:ext>
            </a:extLst>
          </p:cNvPr>
          <p:cNvSpPr/>
          <p:nvPr/>
        </p:nvSpPr>
        <p:spPr>
          <a:xfrm>
            <a:off x="5466507" y="5309465"/>
            <a:ext cx="873544" cy="504679"/>
          </a:xfrm>
          <a:prstGeom prst="rightArrow">
            <a:avLst/>
          </a:prstGeom>
          <a:solidFill>
            <a:srgbClr val="792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Gotham Bold" pitchFamily="2" charset="0"/>
                <a:cs typeface="Gotham Bold" pitchFamily="2" charset="0"/>
              </a:rPr>
              <a:t>Drill</a:t>
            </a:r>
          </a:p>
        </p:txBody>
      </p:sp>
      <p:sp>
        <p:nvSpPr>
          <p:cNvPr id="21" name="Arrow: Right 64">
            <a:extLst>
              <a:ext uri="{FF2B5EF4-FFF2-40B4-BE49-F238E27FC236}">
                <a16:creationId xmlns:a16="http://schemas.microsoft.com/office/drawing/2014/main" id="{8A924645-DD28-260C-2C76-581C4EE2E558}"/>
              </a:ext>
            </a:extLst>
          </p:cNvPr>
          <p:cNvSpPr/>
          <p:nvPr/>
        </p:nvSpPr>
        <p:spPr>
          <a:xfrm>
            <a:off x="5466507" y="4343537"/>
            <a:ext cx="873544" cy="504680"/>
          </a:xfrm>
          <a:prstGeom prst="rightArrow">
            <a:avLst/>
          </a:prstGeom>
          <a:solidFill>
            <a:srgbClr val="70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Gotham Bold" pitchFamily="2" charset="0"/>
                <a:cs typeface="Gotham Bold" pitchFamily="2" charset="0"/>
              </a:rPr>
              <a:t>Lesson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076A9FC-12E0-4BA4-B700-6E07F6377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834" y="5434058"/>
            <a:ext cx="228599" cy="255494"/>
          </a:xfrm>
          <a:prstGeom prst="rect">
            <a:avLst/>
          </a:prstGeom>
        </p:spPr>
      </p:pic>
      <p:sp>
        <p:nvSpPr>
          <p:cNvPr id="23" name="Arrow: Right 78">
            <a:extLst>
              <a:ext uri="{FF2B5EF4-FFF2-40B4-BE49-F238E27FC236}">
                <a16:creationId xmlns:a16="http://schemas.microsoft.com/office/drawing/2014/main" id="{6700390E-1F03-CEB6-107E-067542E46204}"/>
              </a:ext>
            </a:extLst>
          </p:cNvPr>
          <p:cNvSpPr/>
          <p:nvPr/>
        </p:nvSpPr>
        <p:spPr>
          <a:xfrm rot="20827896">
            <a:off x="7849333" y="4252695"/>
            <a:ext cx="1365042" cy="233492"/>
          </a:xfrm>
          <a:prstGeom prst="rightArrow">
            <a:avLst/>
          </a:prstGeom>
          <a:solidFill>
            <a:srgbClr val="70C1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79">
            <a:extLst>
              <a:ext uri="{FF2B5EF4-FFF2-40B4-BE49-F238E27FC236}">
                <a16:creationId xmlns:a16="http://schemas.microsoft.com/office/drawing/2014/main" id="{E34DC931-839A-4C5C-B35C-6E112EF3E2B6}"/>
              </a:ext>
            </a:extLst>
          </p:cNvPr>
          <p:cNvSpPr/>
          <p:nvPr/>
        </p:nvSpPr>
        <p:spPr>
          <a:xfrm>
            <a:off x="7500566" y="5477460"/>
            <a:ext cx="1694234" cy="212092"/>
          </a:xfrm>
          <a:prstGeom prst="rightArrow">
            <a:avLst/>
          </a:prstGeom>
          <a:solidFill>
            <a:srgbClr val="792E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CD3E928-8BFD-CFDE-62A6-0867F742ED2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4942" y="1280005"/>
            <a:ext cx="5651991" cy="17660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840E78-EEEA-9F2C-CE6D-619664569D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57" y="3069132"/>
            <a:ext cx="1629309" cy="125916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335165-805F-EC6B-7D10-52FC064A3B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57" y="4592369"/>
            <a:ext cx="1629308" cy="131850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: Rounded Corners 54">
            <a:extLst>
              <a:ext uri="{FF2B5EF4-FFF2-40B4-BE49-F238E27FC236}">
                <a16:creationId xmlns:a16="http://schemas.microsoft.com/office/drawing/2014/main" id="{06240726-CD46-2E61-3496-F32F14A5F696}"/>
              </a:ext>
            </a:extLst>
          </p:cNvPr>
          <p:cNvSpPr/>
          <p:nvPr/>
        </p:nvSpPr>
        <p:spPr>
          <a:xfrm rot="20052300">
            <a:off x="5264975" y="2691084"/>
            <a:ext cx="862053" cy="21962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40A8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40A84"/>
                </a:solidFill>
                <a:latin typeface="Gotham Bold" pitchFamily="2" charset="0"/>
                <a:cs typeface="Gotham Bold" pitchFamily="2" charset="0"/>
              </a:rPr>
              <a:t>Toggle</a:t>
            </a:r>
          </a:p>
        </p:txBody>
      </p:sp>
    </p:spTree>
    <p:extLst>
      <p:ext uri="{BB962C8B-B14F-4D97-AF65-F5344CB8AC3E}">
        <p14:creationId xmlns:p14="http://schemas.microsoft.com/office/powerpoint/2010/main" val="8554533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0A70B4-69E6-46AD-BA67-556DC96F54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6892D5-9D02-42B9-8128-A3506C4870B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3DD2A5B-1554-413D-869D-B3D2952E929C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1663</TotalTime>
  <Words>467</Words>
  <Application>Microsoft Macintosh PowerPoint</Application>
  <PresentationFormat>Widescreen</PresentationFormat>
  <Paragraphs>57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Gotham Black</vt:lpstr>
      <vt:lpstr>Gotham Bold</vt:lpstr>
      <vt:lpstr>Gotham Book</vt:lpstr>
      <vt:lpstr>Gotham Light</vt:lpstr>
      <vt:lpstr>Gotham Medium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Margaret</dc:creator>
  <cp:lastModifiedBy>Gabriel Berlin</cp:lastModifiedBy>
  <cp:revision>27</cp:revision>
  <dcterms:created xsi:type="dcterms:W3CDTF">2020-05-12T14:21:12Z</dcterms:created>
  <dcterms:modified xsi:type="dcterms:W3CDTF">2023-09-15T21:25:12Z</dcterms:modified>
</cp:coreProperties>
</file>