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6" r:id="rId5"/>
    <p:sldId id="281" r:id="rId6"/>
    <p:sldId id="273" r:id="rId7"/>
    <p:sldId id="274" r:id="rId8"/>
    <p:sldId id="275" r:id="rId9"/>
    <p:sldId id="277" r:id="rId10"/>
    <p:sldId id="278" r:id="rId11"/>
    <p:sldId id="280" r:id="rId12"/>
    <p:sldId id="279" r:id="rId13"/>
  </p:sldIdLst>
  <p:sldSz cx="21674138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0A84"/>
    <a:srgbClr val="70C1BE"/>
    <a:srgbClr val="1A7AB5"/>
    <a:srgbClr val="BC4990"/>
    <a:srgbClr val="08E8B8"/>
    <a:srgbClr val="F5D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7"/>
    <p:restoredTop sz="94919"/>
  </p:normalViewPr>
  <p:slideViewPr>
    <p:cSldViewPr snapToGrid="0">
      <p:cViewPr varScale="1">
        <p:scale>
          <a:sx n="77" d="100"/>
          <a:sy n="77" d="100"/>
        </p:scale>
        <p:origin x="25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62678-73AE-214E-A080-EB330C16D1B6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9BBF5-FB78-CA4F-A830-3E711B5C0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2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11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09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99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86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90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61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88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18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267" y="1995312"/>
            <a:ext cx="16255604" cy="4244622"/>
          </a:xfrm>
        </p:spPr>
        <p:txBody>
          <a:bodyPr anchor="b"/>
          <a:lstStyle>
            <a:lvl1pPr algn="ctr">
              <a:defRPr sz="10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6403623"/>
            <a:ext cx="16255604" cy="2943577"/>
          </a:xfrm>
        </p:spPr>
        <p:txBody>
          <a:bodyPr/>
          <a:lstStyle>
            <a:lvl1pPr marL="0" indent="0" algn="ctr">
              <a:buNone/>
              <a:defRPr sz="4266"/>
            </a:lvl1pPr>
            <a:lvl2pPr marL="812764" indent="0" algn="ctr">
              <a:buNone/>
              <a:defRPr sz="3555"/>
            </a:lvl2pPr>
            <a:lvl3pPr marL="1625529" indent="0" algn="ctr">
              <a:buNone/>
              <a:defRPr sz="3200"/>
            </a:lvl3pPr>
            <a:lvl4pPr marL="2438293" indent="0" algn="ctr">
              <a:buNone/>
              <a:defRPr sz="2844"/>
            </a:lvl4pPr>
            <a:lvl5pPr marL="3251058" indent="0" algn="ctr">
              <a:buNone/>
              <a:defRPr sz="2844"/>
            </a:lvl5pPr>
            <a:lvl6pPr marL="4063822" indent="0" algn="ctr">
              <a:buNone/>
              <a:defRPr sz="2844"/>
            </a:lvl6pPr>
            <a:lvl7pPr marL="4876587" indent="0" algn="ctr">
              <a:buNone/>
              <a:defRPr sz="2844"/>
            </a:lvl7pPr>
            <a:lvl8pPr marL="5689351" indent="0" algn="ctr">
              <a:buNone/>
              <a:defRPr sz="2844"/>
            </a:lvl8pPr>
            <a:lvl9pPr marL="6502116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9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08" y="3039535"/>
            <a:ext cx="18693944" cy="5071532"/>
          </a:xfrm>
        </p:spPr>
        <p:txBody>
          <a:bodyPr anchor="b"/>
          <a:lstStyle>
            <a:lvl1pPr>
              <a:defRPr sz="1066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08" y="8159046"/>
            <a:ext cx="18693944" cy="2666999"/>
          </a:xfrm>
        </p:spPr>
        <p:txBody>
          <a:bodyPr/>
          <a:lstStyle>
            <a:lvl1pPr marL="0" indent="0">
              <a:buNone/>
              <a:defRPr sz="4266">
                <a:solidFill>
                  <a:schemeClr val="tx1">
                    <a:tint val="75000"/>
                  </a:schemeClr>
                </a:solidFill>
              </a:defRPr>
            </a:lvl1pPr>
            <a:lvl2pPr marL="812764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2pPr>
            <a:lvl3pPr marL="162552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29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058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38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587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3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116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4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3245556"/>
            <a:ext cx="9211509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3245556"/>
            <a:ext cx="9211509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2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649112"/>
            <a:ext cx="18693944" cy="2356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1" y="2988734"/>
            <a:ext cx="9169175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1" y="4453467"/>
            <a:ext cx="916917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2" y="2988734"/>
            <a:ext cx="9214332" cy="1464732"/>
          </a:xfrm>
        </p:spPr>
        <p:txBody>
          <a:bodyPr anchor="b"/>
          <a:lstStyle>
            <a:lvl1pPr marL="0" indent="0">
              <a:buNone/>
              <a:defRPr sz="4266" b="1"/>
            </a:lvl1pPr>
            <a:lvl2pPr marL="812764" indent="0">
              <a:buNone/>
              <a:defRPr sz="3555" b="1"/>
            </a:lvl2pPr>
            <a:lvl3pPr marL="1625529" indent="0">
              <a:buNone/>
              <a:defRPr sz="3200" b="1"/>
            </a:lvl3pPr>
            <a:lvl4pPr marL="2438293" indent="0">
              <a:buNone/>
              <a:defRPr sz="2844" b="1"/>
            </a:lvl4pPr>
            <a:lvl5pPr marL="3251058" indent="0">
              <a:buNone/>
              <a:defRPr sz="2844" b="1"/>
            </a:lvl5pPr>
            <a:lvl6pPr marL="4063822" indent="0">
              <a:buNone/>
              <a:defRPr sz="2844" b="1"/>
            </a:lvl6pPr>
            <a:lvl7pPr marL="4876587" indent="0">
              <a:buNone/>
              <a:defRPr sz="2844" b="1"/>
            </a:lvl7pPr>
            <a:lvl8pPr marL="5689351" indent="0">
              <a:buNone/>
              <a:defRPr sz="2844" b="1"/>
            </a:lvl8pPr>
            <a:lvl9pPr marL="6502116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2" y="4453467"/>
            <a:ext cx="9214332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6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4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1755423"/>
            <a:ext cx="10972532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6"/>
            </a:lvl3pPr>
            <a:lvl4pPr>
              <a:defRPr sz="3555"/>
            </a:lvl4pPr>
            <a:lvl5pPr>
              <a:defRPr sz="3555"/>
            </a:lvl5pPr>
            <a:lvl6pPr>
              <a:defRPr sz="3555"/>
            </a:lvl6pPr>
            <a:lvl7pPr>
              <a:defRPr sz="3555"/>
            </a:lvl7pPr>
            <a:lvl8pPr>
              <a:defRPr sz="3555"/>
            </a:lvl8pPr>
            <a:lvl9pPr>
              <a:defRPr sz="35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6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1" y="812800"/>
            <a:ext cx="699047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1755423"/>
            <a:ext cx="10972532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764" indent="0">
              <a:buNone/>
              <a:defRPr sz="4978"/>
            </a:lvl2pPr>
            <a:lvl3pPr marL="1625529" indent="0">
              <a:buNone/>
              <a:defRPr sz="4266"/>
            </a:lvl3pPr>
            <a:lvl4pPr marL="2438293" indent="0">
              <a:buNone/>
              <a:defRPr sz="3555"/>
            </a:lvl4pPr>
            <a:lvl5pPr marL="3251058" indent="0">
              <a:buNone/>
              <a:defRPr sz="3555"/>
            </a:lvl5pPr>
            <a:lvl6pPr marL="4063822" indent="0">
              <a:buNone/>
              <a:defRPr sz="3555"/>
            </a:lvl6pPr>
            <a:lvl7pPr marL="4876587" indent="0">
              <a:buNone/>
              <a:defRPr sz="3555"/>
            </a:lvl7pPr>
            <a:lvl8pPr marL="5689351" indent="0">
              <a:buNone/>
              <a:defRPr sz="3555"/>
            </a:lvl8pPr>
            <a:lvl9pPr marL="6502116" indent="0">
              <a:buNone/>
              <a:defRPr sz="355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1" y="3657600"/>
            <a:ext cx="699047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764" indent="0">
              <a:buNone/>
              <a:defRPr sz="2489"/>
            </a:lvl2pPr>
            <a:lvl3pPr marL="1625529" indent="0">
              <a:buNone/>
              <a:defRPr sz="2133"/>
            </a:lvl3pPr>
            <a:lvl4pPr marL="2438293" indent="0">
              <a:buNone/>
              <a:defRPr sz="1778"/>
            </a:lvl4pPr>
            <a:lvl5pPr marL="3251058" indent="0">
              <a:buNone/>
              <a:defRPr sz="1778"/>
            </a:lvl5pPr>
            <a:lvl6pPr marL="4063822" indent="0">
              <a:buNone/>
              <a:defRPr sz="1778"/>
            </a:lvl6pPr>
            <a:lvl7pPr marL="4876587" indent="0">
              <a:buNone/>
              <a:defRPr sz="1778"/>
            </a:lvl7pPr>
            <a:lvl8pPr marL="5689351" indent="0">
              <a:buNone/>
              <a:defRPr sz="1778"/>
            </a:lvl8pPr>
            <a:lvl9pPr marL="6502116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0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4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5" y="649111"/>
            <a:ext cx="467348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7" y="649111"/>
            <a:ext cx="13749531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0097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79558" y="11300179"/>
            <a:ext cx="7315022" cy="6491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307360" y="11300179"/>
            <a:ext cx="4876681" cy="649111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649112"/>
            <a:ext cx="18693944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3245556"/>
            <a:ext cx="18693944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F6C5FA-5DFF-FB47-8B57-0FBACEF4404B}"/>
              </a:ext>
            </a:extLst>
          </p:cNvPr>
          <p:cNvSpPr/>
          <p:nvPr userDrawn="1"/>
        </p:nvSpPr>
        <p:spPr>
          <a:xfrm>
            <a:off x="-164592" y="11542888"/>
            <a:ext cx="22329648" cy="892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56908B0E-914C-A1BF-00D2-CB6A044C41CB}"/>
              </a:ext>
            </a:extLst>
          </p:cNvPr>
          <p:cNvSpPr/>
          <p:nvPr userDrawn="1"/>
        </p:nvSpPr>
        <p:spPr>
          <a:xfrm flipH="1">
            <a:off x="19280104" y="7830424"/>
            <a:ext cx="3712464" cy="3712464"/>
          </a:xfrm>
          <a:prstGeom prst="rtTriangle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C4F33A6-9082-E961-A4FB-D4889B38781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9" y="11692451"/>
            <a:ext cx="2275935" cy="59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5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2552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406382" indent="-406382" algn="l" defTabSz="1625529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1219147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6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2031911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2844676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3657440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4470204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69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733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98" indent="-406382" algn="l" defTabSz="162552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4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29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93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58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822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87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51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116" algn="l" defTabSz="162552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chrome/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8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ncetonreview.com/help/system-and-browser-requirement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rincetonreview.com/help/tpr-classroom-troubleshoot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B57FCA9-A081-4DD6-9D0F-7725C2EC5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" r="56"/>
          <a:stretch/>
        </p:blipFill>
        <p:spPr>
          <a:xfrm>
            <a:off x="772836" y="3111505"/>
            <a:ext cx="11715817" cy="7160357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Guide to Your Student Portal</a:t>
            </a:r>
            <a:endParaRPr lang="en-US" sz="7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3566966" y="2832499"/>
            <a:ext cx="73343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are enrolled into our test prep course with your email provided by your school as the username.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There will be a link and preset password provided in your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Welcome Email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that you will use for your first time signing into the Student Portal.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2CA521-097D-447E-9925-8DB54BF9431D}"/>
              </a:ext>
            </a:extLst>
          </p:cNvPr>
          <p:cNvGrpSpPr/>
          <p:nvPr/>
        </p:nvGrpSpPr>
        <p:grpSpPr>
          <a:xfrm rot="1330692" flipH="1" flipV="1">
            <a:off x="10502550" y="6281921"/>
            <a:ext cx="3972205" cy="4794263"/>
            <a:chOff x="5686379" y="5006170"/>
            <a:chExt cx="923103" cy="949831"/>
          </a:xfrm>
        </p:grpSpPr>
        <p:pic>
          <p:nvPicPr>
            <p:cNvPr id="18" name="Graphic 17" descr="Arrow Clockwise curve">
              <a:extLst>
                <a:ext uri="{FF2B5EF4-FFF2-40B4-BE49-F238E27FC236}">
                  <a16:creationId xmlns:a16="http://schemas.microsoft.com/office/drawing/2014/main" id="{002B0DA8-EDA4-4294-9E91-543A91DD9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Arrow Clockwise curve">
              <a:extLst>
                <a:ext uri="{FF2B5EF4-FFF2-40B4-BE49-F238E27FC236}">
                  <a16:creationId xmlns:a16="http://schemas.microsoft.com/office/drawing/2014/main" id="{33A02724-E670-4822-8AFC-1B09E26A1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777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 err="1">
                <a:latin typeface="Gotham Bold" pitchFamily="50" charset="0"/>
                <a:cs typeface="Gotham Bold" pitchFamily="50" charset="0"/>
              </a:rPr>
              <a:t>Princetonreview.com</a:t>
            </a:r>
            <a:endParaRPr lang="en-US" sz="7200" dirty="0">
              <a:latin typeface="Gotham Bold" pitchFamily="50" charset="0"/>
              <a:cs typeface="Gotham Bold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D1831-E62E-4A88-9A57-EBF06DC89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" b="29"/>
          <a:stretch/>
        </p:blipFill>
        <p:spPr>
          <a:xfrm>
            <a:off x="1519407" y="2149421"/>
            <a:ext cx="15653368" cy="6151285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39CE72-3482-D5B4-7D96-FDE24E4F3714}"/>
              </a:ext>
            </a:extLst>
          </p:cNvPr>
          <p:cNvSpPr txBox="1"/>
          <p:nvPr/>
        </p:nvSpPr>
        <p:spPr>
          <a:xfrm>
            <a:off x="17838884" y="2899421"/>
            <a:ext cx="25083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otham Light" pitchFamily="2" charset="0"/>
                <a:cs typeface="Gotham Light" pitchFamily="2" charset="0"/>
              </a:rPr>
              <a:t>Use </a:t>
            </a:r>
            <a:r>
              <a:rPr lang="en-US" sz="28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Sign In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, not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Sign Up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 to log into your Portal!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164512-D17E-B68A-2362-12CAF9B5B483}"/>
              </a:ext>
            </a:extLst>
          </p:cNvPr>
          <p:cNvSpPr txBox="1"/>
          <p:nvPr/>
        </p:nvSpPr>
        <p:spPr>
          <a:xfrm>
            <a:off x="17838883" y="5326036"/>
            <a:ext cx="33915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otham Light" pitchFamily="2" charset="0"/>
                <a:cs typeface="Gotham Light" pitchFamily="2" charset="0"/>
              </a:rPr>
              <a:t>You may need to redirect to the TPR homepage. Go to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Account 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then </a:t>
            </a:r>
            <a:r>
              <a:rPr lang="en-US" sz="2800" b="1" dirty="0">
                <a:latin typeface="Gotham Bold" pitchFamily="2" charset="0"/>
                <a:cs typeface="Gotham Bold" pitchFamily="2" charset="0"/>
              </a:rPr>
              <a:t>Home</a:t>
            </a:r>
            <a:r>
              <a:rPr lang="en-US" sz="2800" dirty="0">
                <a:latin typeface="Gotham Light" pitchFamily="2" charset="0"/>
                <a:cs typeface="Gotham Light" pitchFamily="2" charset="0"/>
              </a:rPr>
              <a:t> to launch your course!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DC5EF6-4C3B-7966-1CFC-650AD7610B33}"/>
              </a:ext>
            </a:extLst>
          </p:cNvPr>
          <p:cNvGrpSpPr/>
          <p:nvPr/>
        </p:nvGrpSpPr>
        <p:grpSpPr>
          <a:xfrm rot="18042169">
            <a:off x="14154330" y="1725493"/>
            <a:ext cx="3445253" cy="3866843"/>
            <a:chOff x="9299141" y="2701014"/>
            <a:chExt cx="931288" cy="1256121"/>
          </a:xfrm>
        </p:grpSpPr>
        <p:pic>
          <p:nvPicPr>
            <p:cNvPr id="22" name="Graphic 21" descr="Arrow Rotate left">
              <a:extLst>
                <a:ext uri="{FF2B5EF4-FFF2-40B4-BE49-F238E27FC236}">
                  <a16:creationId xmlns:a16="http://schemas.microsoft.com/office/drawing/2014/main" id="{DF407170-4BB0-BBC0-D5E6-BB6A160B3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23" name="Graphic 22" descr="Arrow Rotate left">
              <a:extLst>
                <a:ext uri="{FF2B5EF4-FFF2-40B4-BE49-F238E27FC236}">
                  <a16:creationId xmlns:a16="http://schemas.microsoft.com/office/drawing/2014/main" id="{887F489F-AD99-718D-43E7-3FEA6749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3273944" y="8966218"/>
            <a:ext cx="11546363" cy="21816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1519407" y="8644015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4303322" y="9163566"/>
            <a:ext cx="101911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sz="2800" dirty="0">
                <a:latin typeface="Gotham Light" pitchFamily="50" charset="0"/>
                <a:cs typeface="Gotham Light" pitchFamily="50" charset="0"/>
              </a:rPr>
              <a:t>We've found that Chrome is the best browser for utilizing Student Portals. You can download the browser here: </a:t>
            </a:r>
            <a:r>
              <a:rPr lang="en-US" sz="2800" dirty="0">
                <a:latin typeface="Gotham Light" pitchFamily="50" charset="0"/>
                <a:cs typeface="Gotham Light" pitchFamily="50" charset="0"/>
                <a:hlinkClick r:id="rId8"/>
              </a:rPr>
              <a:t>https://www.google.com/chrome/</a:t>
            </a:r>
            <a:endParaRPr lang="en-US" sz="2800" dirty="0">
              <a:latin typeface="Gotham Light" pitchFamily="50" charset="0"/>
              <a:cs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test&#10;&#10;Description automatically generated">
            <a:extLst>
              <a:ext uri="{FF2B5EF4-FFF2-40B4-BE49-F238E27FC236}">
                <a16:creationId xmlns:a16="http://schemas.microsoft.com/office/drawing/2014/main" id="{2F8D9D52-E94B-5929-B3D6-00A84EC76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98" y="2290014"/>
            <a:ext cx="9656955" cy="811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CC863CB-7A18-E413-21F5-F0B03726C317}"/>
              </a:ext>
            </a:extLst>
          </p:cNvPr>
          <p:cNvSpPr/>
          <p:nvPr/>
        </p:nvSpPr>
        <p:spPr>
          <a:xfrm>
            <a:off x="13182253" y="7775286"/>
            <a:ext cx="6223347" cy="329376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When You Sign In…</a:t>
            </a:r>
            <a:endParaRPr lang="en-US" sz="7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3312229" y="2899421"/>
            <a:ext cx="73343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will have access to many materials and important information to guide you through your admissions!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Select </a:t>
            </a:r>
            <a:r>
              <a:rPr lang="en-US" sz="3600" dirty="0">
                <a:solidFill>
                  <a:srgbClr val="F40A84"/>
                </a:solidFill>
                <a:latin typeface="Gotham Bold" pitchFamily="50" charset="0"/>
                <a:cs typeface="Gotham Bold" pitchFamily="50" charset="0"/>
              </a:rPr>
              <a:t>Open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to get to the </a:t>
            </a:r>
            <a:r>
              <a:rPr lang="en-US" sz="3600" dirty="0">
                <a:latin typeface="Gotham Bold" pitchFamily="50" charset="0"/>
                <a:cs typeface="Gotham Bold" pitchFamily="50" charset="0"/>
              </a:rPr>
              <a:t>Student Portal</a:t>
            </a:r>
            <a:r>
              <a:rPr lang="en-US" sz="3600" dirty="0">
                <a:latin typeface="Gotham Book" pitchFamily="2" charset="0"/>
                <a:cs typeface="Gotham Book" pitchFamily="2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F79C53-2CCE-CB6C-8D8A-52C3375AA4AB}"/>
              </a:ext>
            </a:extLst>
          </p:cNvPr>
          <p:cNvSpPr txBox="1"/>
          <p:nvPr/>
        </p:nvSpPr>
        <p:spPr>
          <a:xfrm>
            <a:off x="14061569" y="8344400"/>
            <a:ext cx="534403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800" dirty="0">
                <a:latin typeface="Gotham Light" pitchFamily="2" charset="0"/>
                <a:cs typeface="Gotham Light" pitchFamily="2" charset="0"/>
              </a:rPr>
              <a:t>Bookmark this page for quick access to your Portals. Be sure to visit them regularly to stay on task!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DBB9A36-B417-D1B3-3C28-16B30A138DF0}"/>
              </a:ext>
            </a:extLst>
          </p:cNvPr>
          <p:cNvSpPr/>
          <p:nvPr/>
        </p:nvSpPr>
        <p:spPr>
          <a:xfrm>
            <a:off x="11234794" y="8139387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D28EA0-45DA-4427-06C7-06570765BEB5}"/>
              </a:ext>
            </a:extLst>
          </p:cNvPr>
          <p:cNvGrpSpPr/>
          <p:nvPr/>
        </p:nvGrpSpPr>
        <p:grpSpPr>
          <a:xfrm flipH="1">
            <a:off x="9619509" y="3788637"/>
            <a:ext cx="3972205" cy="3996359"/>
            <a:chOff x="5686379" y="5006170"/>
            <a:chExt cx="923103" cy="949831"/>
          </a:xfrm>
        </p:grpSpPr>
        <p:pic>
          <p:nvPicPr>
            <p:cNvPr id="9" name="Graphic 8" descr="Arrow Clockwise curve">
              <a:extLst>
                <a:ext uri="{FF2B5EF4-FFF2-40B4-BE49-F238E27FC236}">
                  <a16:creationId xmlns:a16="http://schemas.microsoft.com/office/drawing/2014/main" id="{A9205FC8-A15B-A22E-F340-A75B03486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505971">
              <a:off x="5686379" y="5041601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Arrow Clockwise curve">
              <a:extLst>
                <a:ext uri="{FF2B5EF4-FFF2-40B4-BE49-F238E27FC236}">
                  <a16:creationId xmlns:a16="http://schemas.microsoft.com/office/drawing/2014/main" id="{BD1897A5-CFE6-8360-5484-3F801FDA3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505971">
              <a:off x="5695082" y="5006170"/>
              <a:ext cx="914400" cy="914400"/>
            </a:xfrm>
            <a:prstGeom prst="rect">
              <a:avLst/>
            </a:prstGeom>
          </p:spPr>
        </p:pic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B9FE8AB-E9BF-1E4C-6BA7-DDF8ECF05F2D}"/>
              </a:ext>
            </a:extLst>
          </p:cNvPr>
          <p:cNvSpPr/>
          <p:nvPr/>
        </p:nvSpPr>
        <p:spPr>
          <a:xfrm>
            <a:off x="8066847" y="6343672"/>
            <a:ext cx="1456755" cy="75385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2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Getting Started</a:t>
            </a:r>
            <a:endParaRPr lang="en-US" sz="7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35F2A-AB56-D34E-553A-8F7955B8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05" y="2371067"/>
            <a:ext cx="10880707" cy="8584778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4E8FA2-AEC7-BD21-C8EB-A4A273A30AA1}"/>
              </a:ext>
            </a:extLst>
          </p:cNvPr>
          <p:cNvSpPr txBox="1"/>
          <p:nvPr/>
        </p:nvSpPr>
        <p:spPr>
          <a:xfrm>
            <a:off x="12496799" y="2554351"/>
            <a:ext cx="809625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Study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page consists of your online materials, guides, course schedule, and coursework.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Start by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setting goals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so you can track your progress and learn what to do first within this page before your course starts! 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Here you will also find course support, documents, PSAT study guides, and official exam information.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5C9A5AD-7335-E6E5-0DE8-1C4DB2CFD064}"/>
              </a:ext>
            </a:extLst>
          </p:cNvPr>
          <p:cNvSpPr/>
          <p:nvPr/>
        </p:nvSpPr>
        <p:spPr>
          <a:xfrm>
            <a:off x="5209794" y="4391975"/>
            <a:ext cx="1770928" cy="796251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5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Course Schedule</a:t>
            </a:r>
            <a:endParaRPr lang="en-US" sz="7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4E8FA2-AEC7-BD21-C8EB-A4A273A30AA1}"/>
              </a:ext>
            </a:extLst>
          </p:cNvPr>
          <p:cNvSpPr txBox="1"/>
          <p:nvPr/>
        </p:nvSpPr>
        <p:spPr>
          <a:xfrm>
            <a:off x="11316481" y="2593881"/>
            <a:ext cx="963159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Your course schedule can be found on 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Schedule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tab.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 have </a:t>
            </a:r>
            <a:r>
              <a:rPr lang="en-US" sz="3600" b="1" dirty="0" err="1"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class sessions, the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Launch Class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link will become active 15 minutes before the class start time. 24-48 hours after an online class session has ended,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Class Recording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and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Class Slides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links will appear.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your sessions are in-person you will see the facility listed.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4AC1C-5D55-A5A1-576A-823179BE7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611" y="2593881"/>
            <a:ext cx="9763210" cy="4831962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441DA87-E685-D332-8F70-C6298BD6A42A}"/>
              </a:ext>
            </a:extLst>
          </p:cNvPr>
          <p:cNvSpPr/>
          <p:nvPr/>
        </p:nvSpPr>
        <p:spPr>
          <a:xfrm>
            <a:off x="1512786" y="8463451"/>
            <a:ext cx="8844871" cy="22693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E8B8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D4A3F2-E193-ED19-A0B2-321AC036AAB2}"/>
              </a:ext>
            </a:extLst>
          </p:cNvPr>
          <p:cNvSpPr txBox="1"/>
          <p:nvPr/>
        </p:nvSpPr>
        <p:spPr>
          <a:xfrm>
            <a:off x="3491719" y="8774815"/>
            <a:ext cx="618277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TIP:</a:t>
            </a:r>
            <a:br>
              <a:rPr lang="en-US" sz="2900" dirty="0">
                <a:latin typeface="Gotham Book" pitchFamily="50" charset="0"/>
                <a:cs typeface="Gotham Book" pitchFamily="50" charset="0"/>
              </a:rPr>
            </a:br>
            <a:r>
              <a:rPr lang="en-US" sz="2400" dirty="0">
                <a:solidFill>
                  <a:sysClr val="windowText" lastClr="000000"/>
                </a:solidFill>
                <a:latin typeface="Gotham Light" pitchFamily="50" charset="0"/>
                <a:cs typeface="Gotham Light" pitchFamily="50" charset="0"/>
              </a:rPr>
              <a:t>Got a question for a specific instructor? </a:t>
            </a:r>
          </a:p>
          <a:p>
            <a:r>
              <a:rPr lang="en-US" sz="2400" dirty="0">
                <a:solidFill>
                  <a:sysClr val="windowText" lastClr="000000"/>
                </a:solidFill>
                <a:latin typeface="Gotham Light" pitchFamily="50" charset="0"/>
                <a:cs typeface="Gotham Light" pitchFamily="50" charset="0"/>
              </a:rPr>
              <a:t>Select the </a:t>
            </a:r>
            <a:r>
              <a:rPr lang="en-US" sz="2400" dirty="0">
                <a:solidFill>
                  <a:sysClr val="windowText" lastClr="000000"/>
                </a:solidFill>
                <a:latin typeface="Gotham Medium" pitchFamily="50" charset="0"/>
                <a:cs typeface="Gotham Medium" pitchFamily="50" charset="0"/>
              </a:rPr>
              <a:t>envelope</a:t>
            </a:r>
            <a:r>
              <a:rPr lang="en-US" sz="2400" dirty="0">
                <a:solidFill>
                  <a:sysClr val="windowText" lastClr="000000"/>
                </a:solidFill>
                <a:latin typeface="Gotham Light" pitchFamily="50" charset="0"/>
                <a:cs typeface="Gotham Light" pitchFamily="50" charset="0"/>
              </a:rPr>
              <a:t> next to their name to email them directly!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F90BE70-FDD5-B494-A6BD-577E92CB775E}"/>
              </a:ext>
            </a:extLst>
          </p:cNvPr>
          <p:cNvSpPr/>
          <p:nvPr/>
        </p:nvSpPr>
        <p:spPr>
          <a:xfrm>
            <a:off x="526774" y="8370092"/>
            <a:ext cx="2672183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3748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Tests Tab</a:t>
            </a:r>
            <a:endParaRPr lang="en-US" sz="7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4F7F9D-5A7C-A986-4E75-A3DFC20DE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041" y="2205857"/>
            <a:ext cx="8503920" cy="8669365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9814559" y="2295491"/>
            <a:ext cx="1133280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will see a list of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Supplemental Tests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that you will be assigned to complete throughout your course. It is </a:t>
            </a:r>
            <a:r>
              <a:rPr lang="en-US" sz="3600" dirty="0">
                <a:latin typeface="Gotham Medium" pitchFamily="50" charset="0"/>
                <a:cs typeface="Gotham Medium" pitchFamily="50" charset="0"/>
              </a:rPr>
              <a:t>very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important to complete these tests by their due dates so that your score reports will appear for your school advisor.</a:t>
            </a:r>
          </a:p>
          <a:p>
            <a:br>
              <a:rPr lang="en-US" sz="3600" dirty="0">
                <a:latin typeface="Gotham Light" pitchFamily="50" charset="0"/>
                <a:cs typeface="Gotham Light" pitchFamily="50" charset="0"/>
              </a:rPr>
            </a:br>
            <a:r>
              <a:rPr lang="en-US" sz="3600" dirty="0">
                <a:latin typeface="Gotham Light" pitchFamily="50" charset="0"/>
                <a:cs typeface="Gotham Light" pitchFamily="50" charset="0"/>
              </a:rPr>
              <a:t>We </a:t>
            </a:r>
            <a:r>
              <a:rPr lang="en-US" sz="3600" dirty="0">
                <a:latin typeface="Gotham Medium" pitchFamily="50" charset="0"/>
                <a:cs typeface="Gotham Medium" pitchFamily="50" charset="0"/>
              </a:rPr>
              <a:t>highly recommend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taking each practice test in as close to an official exam-like atmosphere as possible so you can become accustomed to the exam style and format!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2828CF-E7AF-2096-E32D-1AA523303CA7}"/>
              </a:ext>
            </a:extLst>
          </p:cNvPr>
          <p:cNvSpPr txBox="1"/>
          <p:nvPr/>
        </p:nvSpPr>
        <p:spPr>
          <a:xfrm>
            <a:off x="1244600" y="10479302"/>
            <a:ext cx="2904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368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View Score Results</a:t>
            </a:r>
            <a:endParaRPr lang="en-US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9035395" y="2411525"/>
            <a:ext cx="12317999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>
                <a:latin typeface="Gotham Light" pitchFamily="50" charset="0"/>
                <a:cs typeface="Gotham Light" pitchFamily="50" charset="0"/>
              </a:rPr>
              <a:t>Your Portal will automatically generate a score report when the test is completed online. A </a:t>
            </a:r>
            <a:r>
              <a:rPr lang="en-US" sz="36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link underneath the test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will appear—select it and a new section on the Practice page titled </a:t>
            </a:r>
            <a:r>
              <a:rPr lang="en-US" sz="3600" b="1" dirty="0">
                <a:latin typeface="Gotham Bold" pitchFamily="2" charset="0"/>
                <a:cs typeface="Gotham Bold" pitchFamily="2" charset="0"/>
              </a:rPr>
              <a:t>View Score Reports 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will expand. Use these reports to follow your score trends and find your personal areas of strengths and difficulties.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Gotham Light" pitchFamily="50" charset="0"/>
                <a:cs typeface="Gotham Light" pitchFamily="50" charset="0"/>
              </a:rPr>
              <a:t> View each test section by using the different tabs. Your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results for that section will appear.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latin typeface="Gotham Bold" pitchFamily="2" charset="0"/>
                <a:cs typeface="Gotham Bold" pitchFamily="2" charset="0"/>
              </a:rPr>
              <a:t> </a:t>
            </a:r>
            <a:r>
              <a:rPr lang="en-US" sz="32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Hover over incorrect answers </a:t>
            </a:r>
            <a:r>
              <a:rPr lang="en-US" sz="3200" dirty="0">
                <a:latin typeface="Gotham Light" pitchFamily="50" charset="0"/>
                <a:cs typeface="Gotham Light" pitchFamily="50" charset="0"/>
              </a:rPr>
              <a:t>to see explanations and</a:t>
            </a:r>
            <a:br>
              <a:rPr lang="en-US" sz="3200" dirty="0">
                <a:latin typeface="Gotham Light" pitchFamily="50" charset="0"/>
                <a:cs typeface="Gotham Light" pitchFamily="50" charset="0"/>
              </a:rPr>
            </a:br>
            <a:r>
              <a:rPr lang="en-US" sz="3200" dirty="0">
                <a:latin typeface="Gotham Light" pitchFamily="50" charset="0"/>
                <a:cs typeface="Gotham Light" pitchFamily="50" charset="0"/>
              </a:rPr>
              <a:t> concepts tested.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After you take multiple tests, your Portal will be able to show progress over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BD789-82D6-60A0-0CC2-6AC3A8BD2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744" y="4409652"/>
            <a:ext cx="7702826" cy="5752110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057D184-A934-F5AE-0596-8326B518D431}"/>
              </a:ext>
            </a:extLst>
          </p:cNvPr>
          <p:cNvSpPr/>
          <p:nvPr/>
        </p:nvSpPr>
        <p:spPr>
          <a:xfrm>
            <a:off x="752355" y="7525306"/>
            <a:ext cx="1770928" cy="1752486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26">
            <a:extLst>
              <a:ext uri="{FF2B5EF4-FFF2-40B4-BE49-F238E27FC236}">
                <a16:creationId xmlns:a16="http://schemas.microsoft.com/office/drawing/2014/main" id="{0530D209-5DC8-ABEA-F1C0-062D97A84667}"/>
              </a:ext>
            </a:extLst>
          </p:cNvPr>
          <p:cNvSpPr/>
          <p:nvPr/>
        </p:nvSpPr>
        <p:spPr>
          <a:xfrm rot="1245176">
            <a:off x="6319549" y="7188435"/>
            <a:ext cx="2694566" cy="613511"/>
          </a:xfrm>
          <a:prstGeom prst="roundRect">
            <a:avLst>
              <a:gd name="adj" fmla="val 49002"/>
            </a:avLst>
          </a:prstGeom>
          <a:solidFill>
            <a:schemeClr val="bg1"/>
          </a:solidFill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40A84"/>
                </a:solidFill>
                <a:latin typeface="Gotham Bold" pitchFamily="50" charset="0"/>
                <a:cs typeface="Gotham Bold" pitchFamily="50" charset="0"/>
              </a:rPr>
              <a:t>Toggle</a:t>
            </a: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D64D732-09C3-5614-ED77-E1EE8FFDE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44" y="2147330"/>
            <a:ext cx="4056669" cy="1920200"/>
          </a:xfrm>
          <a:prstGeom prst="rect">
            <a:avLst/>
          </a:prstGeom>
          <a:effectLst>
            <a:outerShdw blurRad="275203" sx="102000" sy="102000" algn="ctr" rotWithShape="0">
              <a:prstClr val="black">
                <a:alpha val="30104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9EAD513-8DE0-7ED2-CD04-25F410593CCF}"/>
              </a:ext>
            </a:extLst>
          </p:cNvPr>
          <p:cNvSpPr/>
          <p:nvPr/>
        </p:nvSpPr>
        <p:spPr>
          <a:xfrm>
            <a:off x="205758" y="3656777"/>
            <a:ext cx="3436852" cy="424997"/>
          </a:xfrm>
          <a:prstGeom prst="ellipse">
            <a:avLst/>
          </a:prstGeom>
          <a:noFill/>
          <a:ln w="5715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5AB031-F4F1-D6F0-B553-5AE469912762}"/>
              </a:ext>
            </a:extLst>
          </p:cNvPr>
          <p:cNvGrpSpPr/>
          <p:nvPr/>
        </p:nvGrpSpPr>
        <p:grpSpPr>
          <a:xfrm rot="8646177">
            <a:off x="3057279" y="2279866"/>
            <a:ext cx="2464633" cy="2619845"/>
            <a:chOff x="9299141" y="2701014"/>
            <a:chExt cx="931288" cy="1256121"/>
          </a:xfrm>
        </p:grpSpPr>
        <p:pic>
          <p:nvPicPr>
            <p:cNvPr id="9" name="Graphic 8" descr="Arrow Rotate left">
              <a:extLst>
                <a:ext uri="{FF2B5EF4-FFF2-40B4-BE49-F238E27FC236}">
                  <a16:creationId xmlns:a16="http://schemas.microsoft.com/office/drawing/2014/main" id="{3B3604F5-2B25-F9AC-BD51-8AA781E3E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10" name="Graphic 9" descr="Arrow Rotate left">
              <a:extLst>
                <a:ext uri="{FF2B5EF4-FFF2-40B4-BE49-F238E27FC236}">
                  <a16:creationId xmlns:a16="http://schemas.microsoft.com/office/drawing/2014/main" id="{FDA6F9B4-8EEE-6D31-D5E8-3FFB9737C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172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>
                <a:latin typeface="Gotham Bold" pitchFamily="50" charset="0"/>
                <a:cs typeface="Gotham Bold" pitchFamily="50" charset="0"/>
              </a:rPr>
              <a:t>Resources Tab</a:t>
            </a:r>
            <a:endParaRPr lang="en-US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12689306" y="2506731"/>
            <a:ext cx="8458057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200"/>
              </a:spcBef>
              <a:spcAft>
                <a:spcPts val="0"/>
              </a:spcAft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Gotham Light"/>
              </a:rPr>
              <a:t>The </a:t>
            </a:r>
            <a:r>
              <a:rPr lang="en-US" sz="3600" b="1" u="none" strike="noStrike" dirty="0">
                <a:solidFill>
                  <a:srgbClr val="F40A84"/>
                </a:solidFill>
                <a:effectLst/>
                <a:latin typeface="Gotham Bold" pitchFamily="2" charset="0"/>
                <a:cs typeface="Gotham Bold" pitchFamily="2" charset="0"/>
              </a:rPr>
              <a:t>Resources</a:t>
            </a:r>
            <a:r>
              <a:rPr lang="en-US" sz="3600" b="1" u="none" strike="noStrike" dirty="0">
                <a:solidFill>
                  <a:srgbClr val="000000"/>
                </a:solidFill>
                <a:effectLst/>
                <a:latin typeface="Gotham Bold" pitchFamily="2" charset="0"/>
                <a:cs typeface="Gotham Bold" pitchFamily="2" charset="0"/>
              </a:rPr>
              <a:t>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Gotham Light"/>
              </a:rPr>
              <a:t>tab has program details and support options. Come here if you:</a:t>
            </a:r>
            <a:endParaRPr lang="en-US" sz="3600" dirty="0">
              <a:latin typeface="Gotham Light"/>
            </a:endParaRPr>
          </a:p>
          <a:p>
            <a:pPr marL="1028700" lvl="1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Gotham Light"/>
              </a:rPr>
              <a:t>Aren’t sure what your next steps should be.</a:t>
            </a:r>
          </a:p>
          <a:p>
            <a:pPr marL="1028700" lvl="1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Gotham Light"/>
              </a:rPr>
              <a:t>Need advice on college.</a:t>
            </a:r>
          </a:p>
          <a:p>
            <a:pPr marL="508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0000"/>
              </a:solidFill>
              <a:latin typeface="Gotham Light"/>
            </a:endParaRPr>
          </a:p>
          <a:p>
            <a:pPr marL="50800" fontAlgn="base"/>
            <a:r>
              <a:rPr lang="en-US" sz="36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</a:rPr>
              <a:t>Take advantage of the additional practice tests to get the most out of the course! Practice tests are the </a:t>
            </a:r>
            <a:r>
              <a:rPr lang="en-US" sz="3600" dirty="0">
                <a:solidFill>
                  <a:schemeClr val="tx1"/>
                </a:solidFill>
                <a:latin typeface="Gotham Medium" pitchFamily="50" charset="0"/>
                <a:cs typeface="Gotham Medium" pitchFamily="50" charset="0"/>
              </a:rPr>
              <a:t>best</a:t>
            </a:r>
            <a:r>
              <a:rPr lang="en-US" sz="36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</a:rPr>
              <a:t> way to prepare for any official exam. </a:t>
            </a:r>
            <a:r>
              <a:rPr lang="en-US" sz="3600">
                <a:solidFill>
                  <a:schemeClr val="tx1"/>
                </a:solidFill>
                <a:latin typeface="Gotham Light" pitchFamily="50" charset="0"/>
                <a:cs typeface="Gotham Light" pitchFamily="50" charset="0"/>
              </a:rPr>
              <a:t>The more</a:t>
            </a:r>
            <a:r>
              <a:rPr lang="en-US" sz="3600">
                <a:latin typeface="Gotham Light" pitchFamily="50" charset="0"/>
                <a:cs typeface="Gotham Light" pitchFamily="50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</a:rPr>
              <a:t>experience you get with the format and expectations, the closer you are to success!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BD789-82D6-60A0-0CC2-6AC3A8BD2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80" y="2517564"/>
            <a:ext cx="11835742" cy="8156841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96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ABB63F0-D7BF-AB0E-364C-0003AA302A6C}"/>
              </a:ext>
            </a:extLst>
          </p:cNvPr>
          <p:cNvSpPr/>
          <p:nvPr/>
        </p:nvSpPr>
        <p:spPr>
          <a:xfrm>
            <a:off x="1591469" y="5646822"/>
            <a:ext cx="18491200" cy="42672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Make sure you are ready for your </a:t>
            </a:r>
            <a:r>
              <a:rPr lang="en-US" sz="3600" b="1" dirty="0" err="1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 class!</a:t>
            </a:r>
          </a:p>
          <a:p>
            <a:pPr algn="ctr"/>
            <a:endParaRPr lang="en-US" sz="3000" b="1" dirty="0">
              <a:latin typeface="Gotham Light" pitchFamily="50" charset="0"/>
              <a:cs typeface="Gotham Light" pitchFamily="50" charset="0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Browser Requirements and Set Up: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https://www.princetonreview.com/help/system-and-browser-requirements</a:t>
            </a:r>
            <a:endParaRPr lang="en-US" sz="2800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endParaRPr lang="en-US" sz="2800" b="1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otham Bold" pitchFamily="2" charset="0"/>
                <a:cs typeface="Gotham Bold" pitchFamily="2" charset="0"/>
              </a:rPr>
              <a:t>Student Online Classroom FAQs + Troubleshooting: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Gotham Light" pitchFamily="50" charset="0"/>
                <a:cs typeface="Gotham Light" pitchFamily="50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https://www.princetonreview.com/help/tpr-classroom-troubleshooting</a:t>
            </a:r>
            <a:endParaRPr lang="en-US" sz="2800" dirty="0">
              <a:solidFill>
                <a:schemeClr val="tx1"/>
              </a:solidFill>
              <a:latin typeface="Gotham Light" pitchFamily="50" charset="0"/>
              <a:cs typeface="Gotham Light" pitchFamily="50" charset="0"/>
            </a:endParaRPr>
          </a:p>
          <a:p>
            <a:pPr algn="ctr"/>
            <a:endParaRPr lang="en-US" sz="3000" dirty="0">
              <a:solidFill>
                <a:srgbClr val="08E8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267629" y="-803273"/>
            <a:ext cx="22636975" cy="2609385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526774" y="361343"/>
            <a:ext cx="20620589" cy="137346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200" dirty="0" err="1">
                <a:latin typeface="Gotham Bold" pitchFamily="50" charset="0"/>
                <a:cs typeface="Gotham Bold" pitchFamily="50" charset="0"/>
              </a:rPr>
              <a:t>LiveOnline</a:t>
            </a:r>
            <a:r>
              <a:rPr lang="en-US" sz="7200" dirty="0">
                <a:latin typeface="Gotham Bold" pitchFamily="50" charset="0"/>
                <a:cs typeface="Gotham Bold" pitchFamily="50" charset="0"/>
              </a:rPr>
              <a:t> Class Troubleshooting</a:t>
            </a:r>
            <a:endParaRPr lang="en-US" sz="7200" dirty="0">
              <a:latin typeface="Gotham Light" pitchFamily="50" charset="0"/>
              <a:cs typeface="Gotham Light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F6F5E-2381-C524-05B1-E2B949E2CD3E}"/>
              </a:ext>
            </a:extLst>
          </p:cNvPr>
          <p:cNvSpPr txBox="1"/>
          <p:nvPr/>
        </p:nvSpPr>
        <p:spPr>
          <a:xfrm>
            <a:off x="888999" y="2624740"/>
            <a:ext cx="202583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If your class sessions are online, you will see </a:t>
            </a:r>
            <a:r>
              <a:rPr lang="en-US" sz="3600" b="1" dirty="0" err="1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listed within the class session on the schedule. The </a:t>
            </a:r>
            <a:r>
              <a:rPr lang="en-US" sz="3600" b="1" dirty="0" err="1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LiveOnline</a:t>
            </a:r>
            <a:r>
              <a:rPr lang="en-US" sz="3600" dirty="0">
                <a:latin typeface="Gotham Light" pitchFamily="50" charset="0"/>
                <a:cs typeface="Gotham Light" pitchFamily="50" charset="0"/>
              </a:rPr>
              <a:t> class link will appear 15 minutes before your class begins.</a:t>
            </a:r>
          </a:p>
          <a:p>
            <a:endParaRPr lang="en-US" sz="3600" dirty="0">
              <a:latin typeface="Gotham Light" pitchFamily="50" charset="0"/>
              <a:cs typeface="Gotham Light" pitchFamily="50" charset="0"/>
            </a:endParaRPr>
          </a:p>
          <a:p>
            <a:r>
              <a:rPr lang="en-US" sz="3600" dirty="0">
                <a:latin typeface="Gotham Light" pitchFamily="50" charset="0"/>
                <a:cs typeface="Gotham Light" pitchFamily="50" charset="0"/>
              </a:rPr>
              <a:t>You may need to refresh your browser or sign out and back in if a link has not appeared yet.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0D89A1-2134-0354-7221-EAEE79AD82A0}"/>
              </a:ext>
            </a:extLst>
          </p:cNvPr>
          <p:cNvSpPr/>
          <p:nvPr/>
        </p:nvSpPr>
        <p:spPr>
          <a:xfrm>
            <a:off x="296117" y="6444330"/>
            <a:ext cx="2811198" cy="267218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b="1" dirty="0"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FF2738-D52F-8011-A062-21296B9E320A}"/>
              </a:ext>
            </a:extLst>
          </p:cNvPr>
          <p:cNvSpPr txBox="1"/>
          <p:nvPr/>
        </p:nvSpPr>
        <p:spPr>
          <a:xfrm>
            <a:off x="888999" y="10871290"/>
            <a:ext cx="184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Gotham Light" pitchFamily="50" charset="0"/>
                <a:cs typeface="Gotham Light" pitchFamily="50" charset="0"/>
              </a:rPr>
              <a:t>The trademark holders are not affiliated with The Princeton Review or products. The Princeton Review is not affiliated with Princeton University.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2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A7D2D9AB251C4CA94161AEC66A2C48" ma:contentTypeVersion="11" ma:contentTypeDescription="Create a new document." ma:contentTypeScope="" ma:versionID="d97825fd25c7505fabfb455592a08fce">
  <xsd:schema xmlns:xsd="http://www.w3.org/2001/XMLSchema" xmlns:xs="http://www.w3.org/2001/XMLSchema" xmlns:p="http://schemas.microsoft.com/office/2006/metadata/properties" xmlns:ns3="5ef135d0-5bfc-43ab-9dd2-eafb6b0c2803" xmlns:ns4="8cb7bbde-112d-4f11-96b8-6bd0567bc5f3" targetNamespace="http://schemas.microsoft.com/office/2006/metadata/properties" ma:root="true" ma:fieldsID="2166e7f35c6c0f7da39429337ffbc401" ns3:_="" ns4:_="">
    <xsd:import namespace="5ef135d0-5bfc-43ab-9dd2-eafb6b0c2803"/>
    <xsd:import namespace="8cb7bbde-112d-4f11-96b8-6bd0567bc5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135d0-5bfc-43ab-9dd2-eafb6b0c28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b7bbde-112d-4f11-96b8-6bd0567bc5f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FF6C64-1BF6-476D-9E48-5073EE0E4F74}">
  <ds:schemaRefs>
    <ds:schemaRef ds:uri="5ef135d0-5bfc-43ab-9dd2-eafb6b0c2803"/>
    <ds:schemaRef ds:uri="http://purl.org/dc/elements/1.1/"/>
    <ds:schemaRef ds:uri="8cb7bbde-112d-4f11-96b8-6bd0567bc5f3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3F7DF8F-1E05-4FD4-A318-EA105F21A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f135d0-5bfc-43ab-9dd2-eafb6b0c2803"/>
    <ds:schemaRef ds:uri="8cb7bbde-112d-4f11-96b8-6bd0567bc5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E7539C-B673-4CF8-BB17-D2FBF83B74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5376</TotalTime>
  <Words>733</Words>
  <Application>Microsoft Macintosh PowerPoint</Application>
  <PresentationFormat>Custom</PresentationFormat>
  <Paragraphs>70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Gotham Black</vt:lpstr>
      <vt:lpstr>Gotham Bold</vt:lpstr>
      <vt:lpstr>Gotham Book</vt:lpstr>
      <vt:lpstr>Gotham Light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Margaret</dc:creator>
  <cp:lastModifiedBy>Gabriel Berlin</cp:lastModifiedBy>
  <cp:revision>41</cp:revision>
  <dcterms:created xsi:type="dcterms:W3CDTF">2020-05-12T14:21:12Z</dcterms:created>
  <dcterms:modified xsi:type="dcterms:W3CDTF">2023-09-15T21:40:50Z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0x010100ADA7D2D9AB251C4CA94161AEC66A2C48</vt:lpwstr>
  </property>
  <property fmtid="{D5CDD505-2E9C-101B-9397-08002B2CF9AE}" pid="3" name="MediaServiceImageTags">
    <vt:lpwstr/>
  </property>
</Properties>
</file>