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80" r:id="rId6"/>
    <p:sldId id="273" r:id="rId7"/>
    <p:sldId id="274" r:id="rId8"/>
    <p:sldId id="275" r:id="rId9"/>
    <p:sldId id="277" r:id="rId10"/>
    <p:sldId id="281" r:id="rId11"/>
    <p:sldId id="278" r:id="rId12"/>
    <p:sldId id="282" r:id="rId13"/>
    <p:sldId id="279" r:id="rId14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0A84"/>
    <a:srgbClr val="70C1BE"/>
    <a:srgbClr val="BC4990"/>
    <a:srgbClr val="1A7AB5"/>
    <a:srgbClr val="08E8B8"/>
    <a:srgbClr val="F5D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91"/>
    <p:restoredTop sz="95130"/>
  </p:normalViewPr>
  <p:slideViewPr>
    <p:cSldViewPr snapToGrid="0">
      <p:cViewPr varScale="1">
        <p:scale>
          <a:sx n="78" d="100"/>
          <a:sy n="78" d="100"/>
        </p:scale>
        <p:origin x="21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2678-73AE-214E-A080-EB330C16D1B6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9BBF5-FB78-CA4F-A830-3E711B5C0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2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11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09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99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8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9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86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2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36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1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4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2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6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4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6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0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4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C5FA-5DFF-FB47-8B57-0FBACEF4404B}"/>
              </a:ext>
            </a:extLst>
          </p:cNvPr>
          <p:cNvSpPr/>
          <p:nvPr userDrawn="1"/>
        </p:nvSpPr>
        <p:spPr>
          <a:xfrm>
            <a:off x="-164592" y="11542888"/>
            <a:ext cx="22329648" cy="892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6908B0E-914C-A1BF-00D2-CB6A044C41CB}"/>
              </a:ext>
            </a:extLst>
          </p:cNvPr>
          <p:cNvSpPr/>
          <p:nvPr userDrawn="1"/>
        </p:nvSpPr>
        <p:spPr>
          <a:xfrm flipH="1">
            <a:off x="19280104" y="7830424"/>
            <a:ext cx="3712464" cy="3712464"/>
          </a:xfrm>
          <a:prstGeom prst="rtTriangle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C4F33A6-9082-E961-A4FB-D4889B3878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9" y="11692451"/>
            <a:ext cx="2275935" cy="59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2552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406382" indent="-406382" algn="l" defTabSz="1625529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1219147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2031911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2844676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3657440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4470204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chrome/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ncetonreview.com/help/system-and-browser-requiremen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rincetonreview.com/help/tpr-classroom-troubleshoot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57FCA9-A081-4DD6-9D0F-7725C2EC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r="619"/>
          <a:stretch/>
        </p:blipFill>
        <p:spPr>
          <a:xfrm>
            <a:off x="772836" y="3111505"/>
            <a:ext cx="11715817" cy="7160357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Guide to Your Student Portal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3566966" y="2832499"/>
            <a:ext cx="73343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are enrolled into our test prep course with your email provided by your school as the username.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There will be a link and preset password provided in your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Welcome Email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that you will use for your first time signing into the Student Portal.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2CA521-097D-447E-9925-8DB54BF9431D}"/>
              </a:ext>
            </a:extLst>
          </p:cNvPr>
          <p:cNvGrpSpPr/>
          <p:nvPr/>
        </p:nvGrpSpPr>
        <p:grpSpPr>
          <a:xfrm rot="1330692" flipH="1" flipV="1">
            <a:off x="10502550" y="6281921"/>
            <a:ext cx="3972205" cy="4794263"/>
            <a:chOff x="5686379" y="5006170"/>
            <a:chExt cx="923103" cy="949831"/>
          </a:xfrm>
        </p:grpSpPr>
        <p:pic>
          <p:nvPicPr>
            <p:cNvPr id="18" name="Graphic 17" descr="Arrow Clockwise curve">
              <a:extLst>
                <a:ext uri="{FF2B5EF4-FFF2-40B4-BE49-F238E27FC236}">
                  <a16:creationId xmlns:a16="http://schemas.microsoft.com/office/drawing/2014/main" id="{002B0DA8-EDA4-4294-9E91-543A91DD9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Arrow Clockwise curve">
              <a:extLst>
                <a:ext uri="{FF2B5EF4-FFF2-40B4-BE49-F238E27FC236}">
                  <a16:creationId xmlns:a16="http://schemas.microsoft.com/office/drawing/2014/main" id="{33A02724-E670-4822-8AFC-1B09E26A1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77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Princetonreview.com</a:t>
            </a:r>
            <a:endParaRPr lang="en-US" sz="7200" dirty="0">
              <a:latin typeface="Gotham Bold" pitchFamily="50" charset="0"/>
              <a:cs typeface="Gotham Bold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D1831-E62E-4A88-9A57-EBF06DC8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" r="327"/>
          <a:stretch/>
        </p:blipFill>
        <p:spPr>
          <a:xfrm>
            <a:off x="1519407" y="2149421"/>
            <a:ext cx="15653368" cy="6151285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39CE72-3482-D5B4-7D96-FDE24E4F3714}"/>
              </a:ext>
            </a:extLst>
          </p:cNvPr>
          <p:cNvSpPr txBox="1"/>
          <p:nvPr/>
        </p:nvSpPr>
        <p:spPr>
          <a:xfrm>
            <a:off x="17838884" y="2899421"/>
            <a:ext cx="2508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Use </a:t>
            </a:r>
            <a:r>
              <a:rPr lang="en-US" sz="28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Sign In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, not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Sign Up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log into your Portal!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164512-D17E-B68A-2362-12CAF9B5B483}"/>
              </a:ext>
            </a:extLst>
          </p:cNvPr>
          <p:cNvSpPr txBox="1"/>
          <p:nvPr/>
        </p:nvSpPr>
        <p:spPr>
          <a:xfrm>
            <a:off x="17838883" y="5326036"/>
            <a:ext cx="33915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You may need to redirect to the TPR homepage. Go to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Account 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then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Home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launch your course!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DC5EF6-4C3B-7966-1CFC-650AD7610B33}"/>
              </a:ext>
            </a:extLst>
          </p:cNvPr>
          <p:cNvGrpSpPr/>
          <p:nvPr/>
        </p:nvGrpSpPr>
        <p:grpSpPr>
          <a:xfrm rot="18042169">
            <a:off x="14154330" y="1725493"/>
            <a:ext cx="3445253" cy="3866843"/>
            <a:chOff x="9299141" y="2701014"/>
            <a:chExt cx="931288" cy="1256121"/>
          </a:xfrm>
        </p:grpSpPr>
        <p:pic>
          <p:nvPicPr>
            <p:cNvPr id="22" name="Graphic 21" descr="Arrow Rotate left">
              <a:extLst>
                <a:ext uri="{FF2B5EF4-FFF2-40B4-BE49-F238E27FC236}">
                  <a16:creationId xmlns:a16="http://schemas.microsoft.com/office/drawing/2014/main" id="{DF407170-4BB0-BBC0-D5E6-BB6A160B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23" name="Graphic 22" descr="Arrow Rotate left">
              <a:extLst>
                <a:ext uri="{FF2B5EF4-FFF2-40B4-BE49-F238E27FC236}">
                  <a16:creationId xmlns:a16="http://schemas.microsoft.com/office/drawing/2014/main" id="{887F489F-AD99-718D-43E7-3FEA6749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3273944" y="8966218"/>
            <a:ext cx="11546363" cy="21816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1519407" y="8644015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4303322" y="9163566"/>
            <a:ext cx="101911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sz="2800" dirty="0">
                <a:latin typeface="Gotham Light" pitchFamily="50" charset="0"/>
                <a:cs typeface="Gotham Light" pitchFamily="50" charset="0"/>
              </a:rPr>
              <a:t>We've found that Chrome is the best browser for utilizing Student Portals. You can download the browser here: </a:t>
            </a:r>
            <a:r>
              <a:rPr lang="en-US" sz="2800" dirty="0">
                <a:latin typeface="Gotham Light" pitchFamily="50" charset="0"/>
                <a:cs typeface="Gotham Light" pitchFamily="50" charset="0"/>
                <a:hlinkClick r:id="rId8"/>
              </a:rPr>
              <a:t>https://www.google.com/chrome/</a:t>
            </a:r>
            <a:endParaRPr lang="en-US" sz="2800" dirty="0">
              <a:latin typeface="Gotham Light" pitchFamily="50" charset="0"/>
              <a:cs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CC863CB-7A18-E413-21F5-F0B03726C317}"/>
              </a:ext>
            </a:extLst>
          </p:cNvPr>
          <p:cNvSpPr/>
          <p:nvPr/>
        </p:nvSpPr>
        <p:spPr>
          <a:xfrm>
            <a:off x="9164477" y="7760586"/>
            <a:ext cx="10241124" cy="2069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When You Sign In…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8074838" y="3277449"/>
            <a:ext cx="124204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will have access to many materials and important information about your self-paced program!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Click on </a:t>
            </a:r>
            <a:r>
              <a:rPr lang="en-US" sz="3600" dirty="0">
                <a:solidFill>
                  <a:srgbClr val="F40A84"/>
                </a:solidFill>
                <a:latin typeface="Gotham Bold" pitchFamily="50" charset="0"/>
                <a:cs typeface="Gotham Bold" pitchFamily="50" charset="0"/>
              </a:rPr>
              <a:t>Open Course </a:t>
            </a:r>
            <a:r>
              <a:rPr lang="en-US" sz="3600" dirty="0">
                <a:latin typeface="Gotham Light" pitchFamily="2" charset="0"/>
                <a:cs typeface="Gotham Light" pitchFamily="2" charset="0"/>
              </a:rPr>
              <a:t>to get to 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Student Portal</a:t>
            </a:r>
            <a:r>
              <a:rPr lang="en-US" sz="3600" dirty="0">
                <a:latin typeface="Gotham Light" pitchFamily="2" charset="0"/>
                <a:cs typeface="Gotham Light" pitchFamily="2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F79C53-2CCE-CB6C-8D8A-52C3375AA4AB}"/>
              </a:ext>
            </a:extLst>
          </p:cNvPr>
          <p:cNvSpPr txBox="1"/>
          <p:nvPr/>
        </p:nvSpPr>
        <p:spPr>
          <a:xfrm>
            <a:off x="10837068" y="7935473"/>
            <a:ext cx="823885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800" dirty="0">
                <a:latin typeface="Gotham Light" pitchFamily="2" charset="0"/>
                <a:cs typeface="Gotham Light" pitchFamily="2" charset="0"/>
              </a:rPr>
              <a:t>Bookmark this page for quick access to your Portals. Be sure to visit them regularly to stay on task!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DBB9A36-B417-D1B3-3C28-16B30A138DF0}"/>
              </a:ext>
            </a:extLst>
          </p:cNvPr>
          <p:cNvSpPr/>
          <p:nvPr/>
        </p:nvSpPr>
        <p:spPr>
          <a:xfrm>
            <a:off x="7835208" y="7515018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pic>
        <p:nvPicPr>
          <p:cNvPr id="9" name="Picture 8" descr="A screen shot of a cell phone&#10;&#10;Description automatically generated">
            <a:extLst>
              <a:ext uri="{FF2B5EF4-FFF2-40B4-BE49-F238E27FC236}">
                <a16:creationId xmlns:a16="http://schemas.microsoft.com/office/drawing/2014/main" id="{5C7FC655-78C6-DE0F-EC13-F7F8F65CB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28" y="2315447"/>
            <a:ext cx="6223347" cy="88575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72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0D4CE11-E9FF-8046-B891-5D179101F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83" y="2082360"/>
            <a:ext cx="9958525" cy="92588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2304" sx="104000" sy="104000" algn="ctr" rotWithShape="0">
              <a:prstClr val="black">
                <a:alpha val="1481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Home Page</a:t>
            </a:r>
            <a:endParaRPr lang="en-US" sz="7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2578576" y="3354514"/>
            <a:ext cx="821701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Home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page consists of your online materials, guides, course schedule, and coursework.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Start by going through the dropdown section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Everything You Need To Know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and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What To Do First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within it before your course starts! Here you will find course support, documents, test guides, and official exam information.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EF07B4-43E0-C404-E0F4-FC00E1BDEEEC}"/>
              </a:ext>
            </a:extLst>
          </p:cNvPr>
          <p:cNvGrpSpPr/>
          <p:nvPr/>
        </p:nvGrpSpPr>
        <p:grpSpPr>
          <a:xfrm rot="14479031" flipH="1">
            <a:off x="9474495" y="4237247"/>
            <a:ext cx="2931891" cy="3866843"/>
            <a:chOff x="9299141" y="2701014"/>
            <a:chExt cx="931288" cy="1256121"/>
          </a:xfrm>
        </p:grpSpPr>
        <p:pic>
          <p:nvPicPr>
            <p:cNvPr id="11" name="Graphic 10" descr="Arrow Rotate left">
              <a:extLst>
                <a:ext uri="{FF2B5EF4-FFF2-40B4-BE49-F238E27FC236}">
                  <a16:creationId xmlns:a16="http://schemas.microsoft.com/office/drawing/2014/main" id="{8332FABF-4E9F-28F1-F4E8-74DA38938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12" name="Graphic 11" descr="Arrow Rotate left">
              <a:extLst>
                <a:ext uri="{FF2B5EF4-FFF2-40B4-BE49-F238E27FC236}">
                  <a16:creationId xmlns:a16="http://schemas.microsoft.com/office/drawing/2014/main" id="{11D6E60F-D2CD-C0CB-B65F-9CB35494F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B29A51C5-F10C-9556-E869-AB62D99D841B}"/>
              </a:ext>
            </a:extLst>
          </p:cNvPr>
          <p:cNvSpPr/>
          <p:nvPr/>
        </p:nvSpPr>
        <p:spPr>
          <a:xfrm>
            <a:off x="920572" y="7465798"/>
            <a:ext cx="2270696" cy="543794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B8EA8B-7DF2-9E59-071D-9BE29A7B7489}"/>
              </a:ext>
            </a:extLst>
          </p:cNvPr>
          <p:cNvSpPr/>
          <p:nvPr/>
        </p:nvSpPr>
        <p:spPr>
          <a:xfrm>
            <a:off x="9673261" y="7103258"/>
            <a:ext cx="401771" cy="39758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5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Course Schedule</a:t>
            </a:r>
            <a:endParaRPr lang="en-US" sz="7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3693698" y="2593881"/>
            <a:ext cx="725437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course schedule is on your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Home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page.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 have </a:t>
            </a:r>
            <a:r>
              <a:rPr lang="en-US" sz="3600" dirty="0" err="1">
                <a:latin typeface="Gotham Medium" pitchFamily="50" charset="0"/>
                <a:cs typeface="Gotham Medium" pitchFamily="50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sessions, the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Launch Class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 will become active 15 minutes before the class start time. 24-48 hours after an online class session has ended,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Class Recording</a:t>
            </a:r>
            <a:r>
              <a:rPr lang="en-US" sz="36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and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Class Slides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links will appear.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sessions are in-person you will see the facility listed.</a:t>
            </a:r>
          </a:p>
        </p:txBody>
      </p:sp>
      <p:pic>
        <p:nvPicPr>
          <p:cNvPr id="26" name="Picture 25" descr="A screenshot of a computer&#10;&#10;Description automatically generated">
            <a:extLst>
              <a:ext uri="{FF2B5EF4-FFF2-40B4-BE49-F238E27FC236}">
                <a16:creationId xmlns:a16="http://schemas.microsoft.com/office/drawing/2014/main" id="{B57C3F20-91FC-10DE-5E5A-6F9A50F7CB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t="532" r="457" b="1"/>
          <a:stretch/>
        </p:blipFill>
        <p:spPr>
          <a:xfrm>
            <a:off x="726066" y="2593881"/>
            <a:ext cx="12319270" cy="6432955"/>
          </a:xfrm>
          <a:prstGeom prst="rect">
            <a:avLst/>
          </a:prstGeom>
          <a:effectLst>
            <a:outerShdw blurRad="429233" sx="102000" sy="102000" algn="ctr" rotWithShape="0">
              <a:prstClr val="black">
                <a:alpha val="13943"/>
              </a:prstClr>
            </a:outerShdw>
          </a:effectLst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B6F3BDA-73ED-0DC0-17AA-3188A64FDFCF}"/>
              </a:ext>
            </a:extLst>
          </p:cNvPr>
          <p:cNvSpPr/>
          <p:nvPr/>
        </p:nvSpPr>
        <p:spPr>
          <a:xfrm>
            <a:off x="1583474" y="9598118"/>
            <a:ext cx="11461862" cy="1351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1C2EC3-89B8-086C-4EEF-2691C88FE9D9}"/>
              </a:ext>
            </a:extLst>
          </p:cNvPr>
          <p:cNvSpPr txBox="1"/>
          <p:nvPr/>
        </p:nvSpPr>
        <p:spPr>
          <a:xfrm>
            <a:off x="2731100" y="9618880"/>
            <a:ext cx="989207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Got a question for a specific instructor? Select the </a:t>
            </a:r>
            <a:r>
              <a:rPr lang="en-US" sz="24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envelope</a:t>
            </a:r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 next to their name to email them directly!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D8484D5-26A2-2865-BF57-06E6CC1D66AF}"/>
              </a:ext>
            </a:extLst>
          </p:cNvPr>
          <p:cNvSpPr/>
          <p:nvPr/>
        </p:nvSpPr>
        <p:spPr>
          <a:xfrm>
            <a:off x="726066" y="9503385"/>
            <a:ext cx="1646605" cy="1646605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5BD5C216-9FED-1738-B6C2-79450DE3DBC9}"/>
              </a:ext>
            </a:extLst>
          </p:cNvPr>
          <p:cNvSpPr/>
          <p:nvPr/>
        </p:nvSpPr>
        <p:spPr>
          <a:xfrm rot="13208317">
            <a:off x="8804705" y="8519745"/>
            <a:ext cx="2355172" cy="115827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99D6C7CD-8C44-F4BE-5DE2-52685577AB50}"/>
              </a:ext>
            </a:extLst>
          </p:cNvPr>
          <p:cNvSpPr/>
          <p:nvPr/>
        </p:nvSpPr>
        <p:spPr>
          <a:xfrm rot="13208317">
            <a:off x="8814660" y="8364352"/>
            <a:ext cx="2355172" cy="1158272"/>
          </a:xfrm>
          <a:prstGeom prst="rightArrow">
            <a:avLst/>
          </a:prstGeom>
          <a:solidFill>
            <a:srgbClr val="F40A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8DD99DA-D726-D6A6-4AF0-28699EC7E058}"/>
              </a:ext>
            </a:extLst>
          </p:cNvPr>
          <p:cNvSpPr/>
          <p:nvPr/>
        </p:nvSpPr>
        <p:spPr>
          <a:xfrm>
            <a:off x="8627858" y="7673997"/>
            <a:ext cx="401771" cy="39758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9FD06E6-3E51-DD00-C83C-3B6B3DA65991}"/>
              </a:ext>
            </a:extLst>
          </p:cNvPr>
          <p:cNvSpPr/>
          <p:nvPr/>
        </p:nvSpPr>
        <p:spPr>
          <a:xfrm>
            <a:off x="10337859" y="3118931"/>
            <a:ext cx="2547166" cy="102973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8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test&#10;&#10;Description automatically generated">
            <a:extLst>
              <a:ext uri="{FF2B5EF4-FFF2-40B4-BE49-F238E27FC236}">
                <a16:creationId xmlns:a16="http://schemas.microsoft.com/office/drawing/2014/main" id="{ECB0BCD7-D613-B840-E588-35B7A0B71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98" y="2096429"/>
            <a:ext cx="8809467" cy="91357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549" sx="102000" sy="102000" algn="ctr" rotWithShape="0">
              <a:prstClr val="black">
                <a:alpha val="15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Coursework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10259123" y="2365610"/>
            <a:ext cx="10478312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 dirty="0">
                <a:latin typeface="Gotham Light" pitchFamily="50" charset="0"/>
                <a:cs typeface="Gotham Light" pitchFamily="50" charset="0"/>
              </a:rPr>
              <a:t>Coursework can be found in two places: within the dropdown menu of your </a:t>
            </a:r>
            <a:r>
              <a:rPr lang="en-US" sz="3200" dirty="0">
                <a:latin typeface="Gotham Medium" pitchFamily="50" charset="0"/>
                <a:cs typeface="Gotham Medium" pitchFamily="50" charset="0"/>
              </a:rPr>
              <a:t>Home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 page class sessions and within the </a:t>
            </a:r>
            <a:r>
              <a:rPr lang="en-US" sz="3200" dirty="0">
                <a:latin typeface="Gotham Medium" pitchFamily="50" charset="0"/>
                <a:cs typeface="Gotham Medium" pitchFamily="50" charset="0"/>
              </a:rPr>
              <a:t>Lessons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 tab.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32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Lessons: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consists of readings, slideshows,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and drills to help you review materials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32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Required Homework: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required</a:t>
            </a:r>
            <a:r>
              <a:rPr lang="en-US" sz="32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homework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drills that should be completed before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that day’s class session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Extra Practice: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additional drills to assist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you in key areas to reinforce learning and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facilitate mastery of specific skills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87A6B39-B1AF-EDF4-DF6A-2C394C8CA2B0}"/>
              </a:ext>
            </a:extLst>
          </p:cNvPr>
          <p:cNvSpPr/>
          <p:nvPr/>
        </p:nvSpPr>
        <p:spPr>
          <a:xfrm>
            <a:off x="936699" y="4621636"/>
            <a:ext cx="3054656" cy="225727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978F530-CE96-4F04-A818-77096B1EF3A4}"/>
              </a:ext>
            </a:extLst>
          </p:cNvPr>
          <p:cNvSpPr/>
          <p:nvPr/>
        </p:nvSpPr>
        <p:spPr>
          <a:xfrm>
            <a:off x="11161730" y="9181267"/>
            <a:ext cx="8809467" cy="1351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016E9-590C-30D1-D717-202ABBFC6A81}"/>
              </a:ext>
            </a:extLst>
          </p:cNvPr>
          <p:cNvSpPr txBox="1"/>
          <p:nvPr/>
        </p:nvSpPr>
        <p:spPr>
          <a:xfrm>
            <a:off x="12309356" y="9202029"/>
            <a:ext cx="752802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Diligent and consistent coursework completion is a key element to test prep improvement!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03D4BC-0437-2996-7F8A-7B0ACCA97A4C}"/>
              </a:ext>
            </a:extLst>
          </p:cNvPr>
          <p:cNvSpPr/>
          <p:nvPr/>
        </p:nvSpPr>
        <p:spPr>
          <a:xfrm>
            <a:off x="10304322" y="9086534"/>
            <a:ext cx="1646605" cy="1646605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7368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A2543-B8B4-F536-C872-114D1946E910}"/>
              </a:ext>
            </a:extLst>
          </p:cNvPr>
          <p:cNvSpPr/>
          <p:nvPr/>
        </p:nvSpPr>
        <p:spPr>
          <a:xfrm>
            <a:off x="-267357" y="-803103"/>
            <a:ext cx="22636422" cy="2609321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76497-D406-CD6F-2A66-A8977EA95AA2}"/>
              </a:ext>
            </a:extLst>
          </p:cNvPr>
          <p:cNvSpPr/>
          <p:nvPr/>
        </p:nvSpPr>
        <p:spPr>
          <a:xfrm>
            <a:off x="10083904" y="1891539"/>
            <a:ext cx="10577205" cy="90552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7028" y="361484"/>
            <a:ext cx="20620085" cy="137342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Lessons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301653" y="2072137"/>
            <a:ext cx="9049479" cy="7748271"/>
          </a:xfrm>
          <a:prstGeom prst="rect">
            <a:avLst/>
          </a:prstGeom>
          <a:noFill/>
        </p:spPr>
        <p:txBody>
          <a:bodyPr wrap="square" lIns="162556" tIns="81278" rIns="162556" bIns="81278" rtlCol="0" anchor="t">
            <a:spAutoFit/>
          </a:bodyPr>
          <a:lstStyle/>
          <a:p>
            <a:r>
              <a:rPr lang="en-US" sz="3600" dirty="0">
                <a:latin typeface="Gotham Light" pitchFamily="2" charset="0"/>
                <a:cs typeface="Gotham Light" pitchFamily="2" charset="0"/>
              </a:rPr>
              <a:t>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Lessons</a:t>
            </a:r>
            <a:r>
              <a:rPr lang="en-US" sz="3600" dirty="0">
                <a:latin typeface="Gotham Light" pitchFamily="2" charset="0"/>
                <a:cs typeface="Gotham Light" pitchFamily="2" charset="0"/>
              </a:rPr>
              <a:t> tab organizes the coursework by topic:</a:t>
            </a:r>
          </a:p>
          <a:p>
            <a:pPr marL="1422338" lvl="1" indent="-609573"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otham Light" pitchFamily="2" charset="0"/>
                <a:cs typeface="Gotham Light" pitchFamily="2" charset="0"/>
              </a:rPr>
              <a:t>English</a:t>
            </a:r>
          </a:p>
          <a:p>
            <a:pPr marL="1422338" lvl="1" indent="-609573"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otham Light" pitchFamily="2" charset="0"/>
                <a:cs typeface="Gotham Light" pitchFamily="2" charset="0"/>
              </a:rPr>
              <a:t>Math</a:t>
            </a:r>
          </a:p>
          <a:p>
            <a:pPr marL="1422338" lvl="1" indent="-609573"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otham Light" pitchFamily="2" charset="0"/>
                <a:cs typeface="Gotham Light" pitchFamily="2" charset="0"/>
              </a:rPr>
              <a:t>Reading</a:t>
            </a:r>
          </a:p>
          <a:p>
            <a:pPr marL="1422338" lvl="1" indent="-609573"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otham Light" pitchFamily="2" charset="0"/>
                <a:cs typeface="Gotham Light" pitchFamily="2" charset="0"/>
              </a:rPr>
              <a:t>Science</a:t>
            </a:r>
          </a:p>
          <a:p>
            <a:pPr marL="1422338" lvl="1" indent="-609573">
              <a:spcBef>
                <a:spcPts val="1067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Gotham Light" pitchFamily="2" charset="0"/>
                <a:cs typeface="Gotham Light" pitchFamily="2" charset="0"/>
              </a:rPr>
              <a:t>Writing</a:t>
            </a:r>
          </a:p>
          <a:p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Toggle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between them to view the subtopics.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Extra Practice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tab has multiple sectioned practice tests in all topics!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265D7C-7EAF-FAFA-E7AC-9BBA451C3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8671" y="5471984"/>
            <a:ext cx="10741764" cy="5177418"/>
          </a:xfrm>
          <a:prstGeom prst="rect">
            <a:avLst/>
          </a:prstGeom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F52134-1162-46FB-99A8-584F3AC39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2350" y="7842972"/>
            <a:ext cx="522764" cy="478275"/>
          </a:xfrm>
          <a:prstGeom prst="rect">
            <a:avLst/>
          </a:prstGeom>
        </p:spPr>
      </p:pic>
      <p:sp>
        <p:nvSpPr>
          <p:cNvPr id="20" name="Arrow: Right 63">
            <a:extLst>
              <a:ext uri="{FF2B5EF4-FFF2-40B4-BE49-F238E27FC236}">
                <a16:creationId xmlns:a16="http://schemas.microsoft.com/office/drawing/2014/main" id="{650A7717-6648-3D09-53A6-E65C6C6A6901}"/>
              </a:ext>
            </a:extLst>
          </p:cNvPr>
          <p:cNvSpPr/>
          <p:nvPr/>
        </p:nvSpPr>
        <p:spPr>
          <a:xfrm>
            <a:off x="9717998" y="9438968"/>
            <a:ext cx="1552929" cy="897185"/>
          </a:xfrm>
          <a:prstGeom prst="rightArrow">
            <a:avLst/>
          </a:prstGeom>
          <a:solidFill>
            <a:srgbClr val="792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 dirty="0">
                <a:latin typeface="Gotham Bold" pitchFamily="2" charset="0"/>
                <a:cs typeface="Gotham Bold" pitchFamily="2" charset="0"/>
              </a:rPr>
              <a:t>Drill</a:t>
            </a:r>
          </a:p>
        </p:txBody>
      </p:sp>
      <p:sp>
        <p:nvSpPr>
          <p:cNvPr id="21" name="Arrow: Right 64">
            <a:extLst>
              <a:ext uri="{FF2B5EF4-FFF2-40B4-BE49-F238E27FC236}">
                <a16:creationId xmlns:a16="http://schemas.microsoft.com/office/drawing/2014/main" id="{8A924645-DD28-260C-2C76-581C4EE2E558}"/>
              </a:ext>
            </a:extLst>
          </p:cNvPr>
          <p:cNvSpPr/>
          <p:nvPr/>
        </p:nvSpPr>
        <p:spPr>
          <a:xfrm>
            <a:off x="9717998" y="7721804"/>
            <a:ext cx="1552929" cy="897187"/>
          </a:xfrm>
          <a:prstGeom prst="rightArrow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 dirty="0">
                <a:latin typeface="Gotham Bold" pitchFamily="2" charset="0"/>
                <a:cs typeface="Gotham Bold" pitchFamily="2" charset="0"/>
              </a:rPr>
              <a:t>Lesson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76A9FC-12E0-4BA4-B700-6E07F6377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538" y="9660461"/>
            <a:ext cx="406388" cy="454200"/>
          </a:xfrm>
          <a:prstGeom prst="rect">
            <a:avLst/>
          </a:prstGeom>
        </p:spPr>
      </p:pic>
      <p:sp>
        <p:nvSpPr>
          <p:cNvPr id="23" name="Arrow: Right 78">
            <a:extLst>
              <a:ext uri="{FF2B5EF4-FFF2-40B4-BE49-F238E27FC236}">
                <a16:creationId xmlns:a16="http://schemas.microsoft.com/office/drawing/2014/main" id="{6700390E-1F03-CEB6-107E-067542E46204}"/>
              </a:ext>
            </a:extLst>
          </p:cNvPr>
          <p:cNvSpPr/>
          <p:nvPr/>
        </p:nvSpPr>
        <p:spPr>
          <a:xfrm rot="20827896">
            <a:off x="14043237" y="7560311"/>
            <a:ext cx="2426682" cy="415087"/>
          </a:xfrm>
          <a:prstGeom prst="rightArrow">
            <a:avLst/>
          </a:prstGeom>
          <a:solidFill>
            <a:srgbClr val="70C1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Arrow: Right 79">
            <a:extLst>
              <a:ext uri="{FF2B5EF4-FFF2-40B4-BE49-F238E27FC236}">
                <a16:creationId xmlns:a16="http://schemas.microsoft.com/office/drawing/2014/main" id="{E34DC931-839A-4C5C-B35C-6E112EF3E2B6}"/>
              </a:ext>
            </a:extLst>
          </p:cNvPr>
          <p:cNvSpPr/>
          <p:nvPr/>
        </p:nvSpPr>
        <p:spPr>
          <a:xfrm>
            <a:off x="13334014" y="9782222"/>
            <a:ext cx="3011898" cy="377043"/>
          </a:xfrm>
          <a:prstGeom prst="rightArrow">
            <a:avLst/>
          </a:prstGeom>
          <a:solidFill>
            <a:srgbClr val="792E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D3E928-8BFD-CFDE-62A6-0867F742E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4604" y="2304440"/>
            <a:ext cx="9937013" cy="31107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840E78-EEEA-9F2C-CE6D-619664569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4987" y="5456251"/>
            <a:ext cx="2896479" cy="2238468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335165-805F-EC6B-7D10-52FC064A3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987" y="8164162"/>
            <a:ext cx="2896477" cy="2343945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: Rounded Corners 54">
            <a:extLst>
              <a:ext uri="{FF2B5EF4-FFF2-40B4-BE49-F238E27FC236}">
                <a16:creationId xmlns:a16="http://schemas.microsoft.com/office/drawing/2014/main" id="{06240726-CD46-2E61-3496-F32F14A5F696}"/>
              </a:ext>
            </a:extLst>
          </p:cNvPr>
          <p:cNvSpPr/>
          <p:nvPr/>
        </p:nvSpPr>
        <p:spPr>
          <a:xfrm rot="20052300">
            <a:off x="9359728" y="4784182"/>
            <a:ext cx="1532501" cy="3904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40A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Toggle</a:t>
            </a:r>
          </a:p>
        </p:txBody>
      </p:sp>
    </p:spTree>
    <p:extLst>
      <p:ext uri="{BB962C8B-B14F-4D97-AF65-F5344CB8AC3E}">
        <p14:creationId xmlns:p14="http://schemas.microsoft.com/office/powerpoint/2010/main" val="85545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A891DC-98F1-B025-8B83-0CFE11E13552}"/>
              </a:ext>
            </a:extLst>
          </p:cNvPr>
          <p:cNvSpPr/>
          <p:nvPr/>
        </p:nvSpPr>
        <p:spPr>
          <a:xfrm>
            <a:off x="-267357" y="-803103"/>
            <a:ext cx="22636422" cy="2609321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B2A427-002B-38CF-D9E1-B8AD11CFDD32}"/>
              </a:ext>
            </a:extLst>
          </p:cNvPr>
          <p:cNvSpPr/>
          <p:nvPr/>
        </p:nvSpPr>
        <p:spPr>
          <a:xfrm>
            <a:off x="696292" y="2279899"/>
            <a:ext cx="7332586" cy="59257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7028" y="361484"/>
            <a:ext cx="20620085" cy="137342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Practice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8662535" y="2501545"/>
            <a:ext cx="12315311" cy="5704122"/>
          </a:xfrm>
          <a:prstGeom prst="rect">
            <a:avLst/>
          </a:prstGeom>
          <a:noFill/>
        </p:spPr>
        <p:txBody>
          <a:bodyPr wrap="square" lIns="162556" tIns="81278" rIns="162556" bIns="81278" rtlCol="0" anchor="t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will see a list of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Required Tests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that you will be assigned to complete throughout your course. It is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very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important to complete these tests by their due dates so that your score reports will appear for your school advisor.</a:t>
            </a:r>
          </a:p>
          <a:p>
            <a:br>
              <a:rPr lang="en-US" sz="3600" dirty="0">
                <a:latin typeface="Gotham Light" pitchFamily="50" charset="0"/>
                <a:cs typeface="Gotham Light" pitchFamily="50" charset="0"/>
              </a:rPr>
            </a:br>
            <a:r>
              <a:rPr lang="en-US" sz="3600" dirty="0">
                <a:latin typeface="Gotham Light" pitchFamily="50" charset="0"/>
                <a:cs typeface="Gotham Light" pitchFamily="50" charset="0"/>
              </a:rPr>
              <a:t>We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highly recommend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taking each practice test in as close to an official exam-like atmosphere as possible so you can become accustomed to the exam style and format!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9442DF2-633E-8839-8B12-295353BEB7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" r="-5686" b="17084"/>
          <a:stretch/>
        </p:blipFill>
        <p:spPr>
          <a:xfrm>
            <a:off x="851877" y="2501545"/>
            <a:ext cx="7260919" cy="53355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5C76429-4117-C0D7-C4C3-74B88017C879}"/>
              </a:ext>
            </a:extLst>
          </p:cNvPr>
          <p:cNvSpPr/>
          <p:nvPr/>
        </p:nvSpPr>
        <p:spPr>
          <a:xfrm>
            <a:off x="2330569" y="8726105"/>
            <a:ext cx="16738016" cy="2069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98434-CA16-5E66-03A7-2ED1E34A01B1}"/>
              </a:ext>
            </a:extLst>
          </p:cNvPr>
          <p:cNvSpPr txBox="1"/>
          <p:nvPr/>
        </p:nvSpPr>
        <p:spPr>
          <a:xfrm>
            <a:off x="3791415" y="8900994"/>
            <a:ext cx="1478651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Take advantage of the additional practice tests to get the most out of the course! Practice tests are the </a:t>
            </a:r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best</a:t>
            </a:r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 way to prepare for any official exam. The more you experience the format and expectations, the closer you are to success!</a:t>
            </a:r>
          </a:p>
          <a:p>
            <a:endParaRPr lang="en-US" sz="2800" dirty="0">
              <a:latin typeface="Gotham Light" pitchFamily="2" charset="0"/>
              <a:cs typeface="Gotham Light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76806F-2DE6-A4B3-7B2C-CCC151364781}"/>
              </a:ext>
            </a:extLst>
          </p:cNvPr>
          <p:cNvSpPr/>
          <p:nvPr/>
        </p:nvSpPr>
        <p:spPr>
          <a:xfrm>
            <a:off x="851877" y="8424591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8BFE3F-0BA5-07B5-2345-39817ACC2551}"/>
              </a:ext>
            </a:extLst>
          </p:cNvPr>
          <p:cNvSpPr/>
          <p:nvPr/>
        </p:nvSpPr>
        <p:spPr>
          <a:xfrm>
            <a:off x="936699" y="4296153"/>
            <a:ext cx="1393870" cy="471063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1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creenshot of a sat test&#10;&#10;Description automatically generated">
            <a:extLst>
              <a:ext uri="{FF2B5EF4-FFF2-40B4-BE49-F238E27FC236}">
                <a16:creationId xmlns:a16="http://schemas.microsoft.com/office/drawing/2014/main" id="{50598DEA-9D51-CDAB-1790-753A6F874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92" y="2279899"/>
            <a:ext cx="8684294" cy="83572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A891DC-98F1-B025-8B83-0CFE11E13552}"/>
              </a:ext>
            </a:extLst>
          </p:cNvPr>
          <p:cNvSpPr/>
          <p:nvPr/>
        </p:nvSpPr>
        <p:spPr>
          <a:xfrm>
            <a:off x="-267357" y="-803103"/>
            <a:ext cx="22636422" cy="2609321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7028" y="361484"/>
            <a:ext cx="20620085" cy="137342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View Score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9946888" y="2501545"/>
            <a:ext cx="11030958" cy="7581559"/>
          </a:xfrm>
          <a:prstGeom prst="rect">
            <a:avLst/>
          </a:prstGeom>
          <a:noFill/>
        </p:spPr>
        <p:txBody>
          <a:bodyPr wrap="square" lIns="162556" tIns="81278" rIns="162556" bIns="81278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>
                <a:latin typeface="Gotham Light" pitchFamily="50" charset="0"/>
                <a:cs typeface="Gotham Light" pitchFamily="50" charset="0"/>
              </a:rPr>
              <a:t>Your Portal will automatically generate a score report when the test is completed online. A link underneath the test will appear—select it and a new section on the Practice page titled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View Score Reports</a:t>
            </a:r>
            <a:r>
              <a:rPr lang="en-US" sz="3600" dirty="0">
                <a:solidFill>
                  <a:srgbClr val="F40A84"/>
                </a:solidFill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will expand. Use these reports to follow your score trends and find your personal areas of strengths and difficulties.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Gotham Light" pitchFamily="50" charset="0"/>
                <a:cs typeface="Gotham Light" pitchFamily="50" charset="0"/>
              </a:rPr>
              <a:t> View each test section by using the different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tabs. Your results for that section will appear.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Hover over incorrect answers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to see 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explanations and concepts tested.</a:t>
            </a: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After you take multiple tests, your Portal will be able to show progress over time.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EC40A0-FC15-741D-57EE-0326410B2ED5}"/>
              </a:ext>
            </a:extLst>
          </p:cNvPr>
          <p:cNvSpPr/>
          <p:nvPr/>
        </p:nvSpPr>
        <p:spPr>
          <a:xfrm>
            <a:off x="866361" y="4495445"/>
            <a:ext cx="2040962" cy="471063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52823A-B4D5-8741-6D74-9303028C1466}"/>
              </a:ext>
            </a:extLst>
          </p:cNvPr>
          <p:cNvGrpSpPr/>
          <p:nvPr/>
        </p:nvGrpSpPr>
        <p:grpSpPr>
          <a:xfrm rot="18648548" flipH="1" flipV="1">
            <a:off x="2724700" y="3187928"/>
            <a:ext cx="2238654" cy="2131589"/>
            <a:chOff x="5686379" y="5006170"/>
            <a:chExt cx="923103" cy="949831"/>
          </a:xfrm>
        </p:grpSpPr>
        <p:pic>
          <p:nvPicPr>
            <p:cNvPr id="11" name="Graphic 10" descr="Arrow Clockwise curve">
              <a:extLst>
                <a:ext uri="{FF2B5EF4-FFF2-40B4-BE49-F238E27FC236}">
                  <a16:creationId xmlns:a16="http://schemas.microsoft.com/office/drawing/2014/main" id="{CB68687F-ED3B-FEEA-AA4E-F4DAA3D5E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Arrow Clockwise curve">
              <a:extLst>
                <a:ext uri="{FF2B5EF4-FFF2-40B4-BE49-F238E27FC236}">
                  <a16:creationId xmlns:a16="http://schemas.microsoft.com/office/drawing/2014/main" id="{8CCDDDD4-ECA3-DCF9-76B2-ECD26BACD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6B240ED-F551-5130-4293-49DE2105E123}"/>
              </a:ext>
            </a:extLst>
          </p:cNvPr>
          <p:cNvSpPr/>
          <p:nvPr/>
        </p:nvSpPr>
        <p:spPr>
          <a:xfrm>
            <a:off x="1113790" y="3322385"/>
            <a:ext cx="2594610" cy="471063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9627B8-DBF9-7EC9-42DC-2C34DC58F521}"/>
              </a:ext>
            </a:extLst>
          </p:cNvPr>
          <p:cNvSpPr/>
          <p:nvPr/>
        </p:nvSpPr>
        <p:spPr>
          <a:xfrm>
            <a:off x="2800768" y="9239611"/>
            <a:ext cx="603921" cy="471063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4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BB63F0-D7BF-AB0E-364C-0003AA302A6C}"/>
              </a:ext>
            </a:extLst>
          </p:cNvPr>
          <p:cNvSpPr/>
          <p:nvPr/>
        </p:nvSpPr>
        <p:spPr>
          <a:xfrm>
            <a:off x="1591469" y="5646822"/>
            <a:ext cx="18491200" cy="42672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Make sure you are ready for your </a:t>
            </a:r>
            <a:r>
              <a:rPr lang="en-US" sz="3600" b="1" dirty="0" err="1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 class!</a:t>
            </a:r>
          </a:p>
          <a:p>
            <a:pPr algn="ctr"/>
            <a:endParaRPr lang="en-US" sz="3000" b="1" dirty="0"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Browser Requirements and Set Up: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https://www.princetonreview.com/help/system-and-browser-requirements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2800" b="1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Student Online Classroom FAQs + Troubleshooting: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https://www.princetonreview.com/help/tpr-classroom-troubleshooting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3000" dirty="0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LiveOnline</a:t>
            </a:r>
            <a:r>
              <a:rPr lang="en-US" sz="7200" dirty="0">
                <a:latin typeface="Gotham Bold" pitchFamily="50" charset="0"/>
                <a:cs typeface="Gotham Bold" pitchFamily="50" charset="0"/>
              </a:rPr>
              <a:t> Class Troubleshooting</a:t>
            </a:r>
            <a:endParaRPr lang="en-US" sz="7200" dirty="0"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888999" y="2624740"/>
            <a:ext cx="202583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class sessions are online, you will see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listed within the class session on the schedule. The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link will appear 15 minutes before your class begins.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may need to refresh your browser or sign out and back in if a link has not appeared yet.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0D89A1-2134-0354-7221-EAEE79AD82A0}"/>
              </a:ext>
            </a:extLst>
          </p:cNvPr>
          <p:cNvSpPr/>
          <p:nvPr/>
        </p:nvSpPr>
        <p:spPr>
          <a:xfrm>
            <a:off x="296117" y="6444330"/>
            <a:ext cx="2811198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FF2738-D52F-8011-A062-21296B9E320A}"/>
              </a:ext>
            </a:extLst>
          </p:cNvPr>
          <p:cNvSpPr txBox="1"/>
          <p:nvPr/>
        </p:nvSpPr>
        <p:spPr>
          <a:xfrm>
            <a:off x="888999" y="10871290"/>
            <a:ext cx="184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Gotham Light" pitchFamily="50" charset="0"/>
                <a:cs typeface="Gotham Light" pitchFamily="50" charset="0"/>
              </a:rPr>
              <a:t>The trademark holders are not affiliated with The Princeton Review or products. The Princeton Review is not affiliated with Princeton University.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2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A7D2D9AB251C4CA94161AEC66A2C48" ma:contentTypeVersion="11" ma:contentTypeDescription="Create a new document." ma:contentTypeScope="" ma:versionID="d97825fd25c7505fabfb455592a08fce">
  <xsd:schema xmlns:xsd="http://www.w3.org/2001/XMLSchema" xmlns:xs="http://www.w3.org/2001/XMLSchema" xmlns:p="http://schemas.microsoft.com/office/2006/metadata/properties" xmlns:ns3="5ef135d0-5bfc-43ab-9dd2-eafb6b0c2803" xmlns:ns4="8cb7bbde-112d-4f11-96b8-6bd0567bc5f3" targetNamespace="http://schemas.microsoft.com/office/2006/metadata/properties" ma:root="true" ma:fieldsID="2166e7f35c6c0f7da39429337ffbc401" ns3:_="" ns4:_="">
    <xsd:import namespace="5ef135d0-5bfc-43ab-9dd2-eafb6b0c2803"/>
    <xsd:import namespace="8cb7bbde-112d-4f11-96b8-6bd0567bc5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135d0-5bfc-43ab-9dd2-eafb6b0c28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7bbde-112d-4f11-96b8-6bd0567bc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F7DF8F-1E05-4FD4-A318-EA105F21A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f135d0-5bfc-43ab-9dd2-eafb6b0c2803"/>
    <ds:schemaRef ds:uri="8cb7bbde-112d-4f11-96b8-6bd0567bc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FF6C64-1BF6-476D-9E48-5073EE0E4F74}">
  <ds:schemaRefs>
    <ds:schemaRef ds:uri="5ef135d0-5bfc-43ab-9dd2-eafb6b0c2803"/>
    <ds:schemaRef ds:uri="http://purl.org/dc/elements/1.1/"/>
    <ds:schemaRef ds:uri="8cb7bbde-112d-4f11-96b8-6bd0567bc5f3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CE7539C-B673-4CF8-BB17-D2FBF83B7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5549</TotalTime>
  <Words>847</Words>
  <Application>Microsoft Macintosh PowerPoint</Application>
  <PresentationFormat>Custom</PresentationFormat>
  <Paragraphs>81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 Black</vt:lpstr>
      <vt:lpstr>Gotham Bold</vt:lpstr>
      <vt:lpstr>Gotham Book</vt:lpstr>
      <vt:lpstr>Gotham Light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Margaret</dc:creator>
  <cp:lastModifiedBy>Gabriel Berlin</cp:lastModifiedBy>
  <cp:revision>41</cp:revision>
  <dcterms:created xsi:type="dcterms:W3CDTF">2020-05-12T14:21:12Z</dcterms:created>
  <dcterms:modified xsi:type="dcterms:W3CDTF">2023-09-15T21:36:29Z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0x010100ADA7D2D9AB251C4CA94161AEC66A2C48</vt:lpwstr>
  </property>
  <property fmtid="{D5CDD505-2E9C-101B-9397-08002B2CF9AE}" pid="3" name="MediaServiceImageTags">
    <vt:lpwstr/>
  </property>
</Properties>
</file>