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6"/>
  </p:notesMasterIdLst>
  <p:sldIdLst>
    <p:sldId id="276" r:id="rId5"/>
    <p:sldId id="275" r:id="rId6"/>
    <p:sldId id="277" r:id="rId7"/>
    <p:sldId id="278" r:id="rId8"/>
    <p:sldId id="279" r:id="rId9"/>
    <p:sldId id="280" r:id="rId10"/>
    <p:sldId id="281" r:id="rId11"/>
    <p:sldId id="282" r:id="rId12"/>
    <p:sldId id="283" r:id="rId13"/>
    <p:sldId id="284" r:id="rId14"/>
    <p:sldId id="285" r:id="rId15"/>
  </p:sldIdLst>
  <p:sldSz cx="21674138"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C1BE"/>
    <a:srgbClr val="F40A84"/>
    <a:srgbClr val="08E8B8"/>
    <a:srgbClr val="F5DB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6" autoAdjust="0"/>
    <p:restoredTop sz="94660"/>
  </p:normalViewPr>
  <p:slideViewPr>
    <p:cSldViewPr snapToGrid="0">
      <p:cViewPr varScale="1">
        <p:scale>
          <a:sx n="69" d="100"/>
          <a:sy n="69" d="100"/>
        </p:scale>
        <p:origin x="800"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3424C5-4E73-174D-BE6C-E503D1A667A1}" type="datetimeFigureOut">
              <a:rPr lang="en-US" smtClean="0"/>
              <a:t>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8FC139-B09B-C445-AB04-097E6FD1D190}" type="slidenum">
              <a:rPr lang="en-US" smtClean="0"/>
              <a:t>‹#›</a:t>
            </a:fld>
            <a:endParaRPr lang="en-US"/>
          </a:p>
        </p:txBody>
      </p:sp>
    </p:spTree>
    <p:extLst>
      <p:ext uri="{BB962C8B-B14F-4D97-AF65-F5344CB8AC3E}">
        <p14:creationId xmlns:p14="http://schemas.microsoft.com/office/powerpoint/2010/main" val="806885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9BBF5-FB78-CA4F-A830-3E711B5C0618}" type="slidenum">
              <a:rPr lang="en-US" smtClean="0"/>
              <a:t>1</a:t>
            </a:fld>
            <a:endParaRPr lang="en-US"/>
          </a:p>
        </p:txBody>
      </p:sp>
    </p:spTree>
    <p:extLst>
      <p:ext uri="{BB962C8B-B14F-4D97-AF65-F5344CB8AC3E}">
        <p14:creationId xmlns:p14="http://schemas.microsoft.com/office/powerpoint/2010/main" val="2894364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9BBF5-FB78-CA4F-A830-3E711B5C0618}" type="slidenum">
              <a:rPr lang="en-US" smtClean="0"/>
              <a:t>2</a:t>
            </a:fld>
            <a:endParaRPr lang="en-US"/>
          </a:p>
        </p:txBody>
      </p:sp>
    </p:spTree>
    <p:extLst>
      <p:ext uri="{BB962C8B-B14F-4D97-AF65-F5344CB8AC3E}">
        <p14:creationId xmlns:p14="http://schemas.microsoft.com/office/powerpoint/2010/main" val="2894364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9BBF5-FB78-CA4F-A830-3E711B5C0618}" type="slidenum">
              <a:rPr lang="en-US" smtClean="0"/>
              <a:t>3</a:t>
            </a:fld>
            <a:endParaRPr lang="en-US"/>
          </a:p>
        </p:txBody>
      </p:sp>
    </p:spTree>
    <p:extLst>
      <p:ext uri="{BB962C8B-B14F-4D97-AF65-F5344CB8AC3E}">
        <p14:creationId xmlns:p14="http://schemas.microsoft.com/office/powerpoint/2010/main" val="3649221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9BBF5-FB78-CA4F-A830-3E711B5C0618}" type="slidenum">
              <a:rPr lang="en-US" smtClean="0"/>
              <a:t>4</a:t>
            </a:fld>
            <a:endParaRPr lang="en-US"/>
          </a:p>
        </p:txBody>
      </p:sp>
    </p:spTree>
    <p:extLst>
      <p:ext uri="{BB962C8B-B14F-4D97-AF65-F5344CB8AC3E}">
        <p14:creationId xmlns:p14="http://schemas.microsoft.com/office/powerpoint/2010/main" val="969252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9BBF5-FB78-CA4F-A830-3E711B5C0618}" type="slidenum">
              <a:rPr lang="en-US" smtClean="0"/>
              <a:t>5</a:t>
            </a:fld>
            <a:endParaRPr lang="en-US"/>
          </a:p>
        </p:txBody>
      </p:sp>
    </p:spTree>
    <p:extLst>
      <p:ext uri="{BB962C8B-B14F-4D97-AF65-F5344CB8AC3E}">
        <p14:creationId xmlns:p14="http://schemas.microsoft.com/office/powerpoint/2010/main" val="4212509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9BBF5-FB78-CA4F-A830-3E711B5C0618}" type="slidenum">
              <a:rPr lang="en-US" smtClean="0"/>
              <a:t>6</a:t>
            </a:fld>
            <a:endParaRPr lang="en-US"/>
          </a:p>
        </p:txBody>
      </p:sp>
    </p:spTree>
    <p:extLst>
      <p:ext uri="{BB962C8B-B14F-4D97-AF65-F5344CB8AC3E}">
        <p14:creationId xmlns:p14="http://schemas.microsoft.com/office/powerpoint/2010/main" val="2995006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9BBF5-FB78-CA4F-A830-3E711B5C0618}" type="slidenum">
              <a:rPr lang="en-US" smtClean="0"/>
              <a:t>7</a:t>
            </a:fld>
            <a:endParaRPr lang="en-US"/>
          </a:p>
        </p:txBody>
      </p:sp>
    </p:spTree>
    <p:extLst>
      <p:ext uri="{BB962C8B-B14F-4D97-AF65-F5344CB8AC3E}">
        <p14:creationId xmlns:p14="http://schemas.microsoft.com/office/powerpoint/2010/main" val="469735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9BBF5-FB78-CA4F-A830-3E711B5C0618}" type="slidenum">
              <a:rPr lang="en-US" smtClean="0"/>
              <a:t>8</a:t>
            </a:fld>
            <a:endParaRPr lang="en-US"/>
          </a:p>
        </p:txBody>
      </p:sp>
    </p:spTree>
    <p:extLst>
      <p:ext uri="{BB962C8B-B14F-4D97-AF65-F5344CB8AC3E}">
        <p14:creationId xmlns:p14="http://schemas.microsoft.com/office/powerpoint/2010/main" val="1371189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9BBF5-FB78-CA4F-A830-3E711B5C0618}" type="slidenum">
              <a:rPr lang="en-US" smtClean="0"/>
              <a:t>9</a:t>
            </a:fld>
            <a:endParaRPr lang="en-US"/>
          </a:p>
        </p:txBody>
      </p:sp>
    </p:spTree>
    <p:extLst>
      <p:ext uri="{BB962C8B-B14F-4D97-AF65-F5344CB8AC3E}">
        <p14:creationId xmlns:p14="http://schemas.microsoft.com/office/powerpoint/2010/main" val="1844519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9BBF5-FB78-CA4F-A830-3E711B5C0618}" type="slidenum">
              <a:rPr lang="en-US" smtClean="0"/>
              <a:t>10</a:t>
            </a:fld>
            <a:endParaRPr lang="en-US"/>
          </a:p>
        </p:txBody>
      </p:sp>
    </p:spTree>
    <p:extLst>
      <p:ext uri="{BB962C8B-B14F-4D97-AF65-F5344CB8AC3E}">
        <p14:creationId xmlns:p14="http://schemas.microsoft.com/office/powerpoint/2010/main" val="2667895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9BBF5-FB78-CA4F-A830-3E711B5C0618}" type="slidenum">
              <a:rPr lang="en-US" smtClean="0"/>
              <a:t>11</a:t>
            </a:fld>
            <a:endParaRPr lang="en-US"/>
          </a:p>
        </p:txBody>
      </p:sp>
    </p:spTree>
    <p:extLst>
      <p:ext uri="{BB962C8B-B14F-4D97-AF65-F5344CB8AC3E}">
        <p14:creationId xmlns:p14="http://schemas.microsoft.com/office/powerpoint/2010/main" val="1137166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09267" y="1995312"/>
            <a:ext cx="16255604" cy="4244622"/>
          </a:xfrm>
        </p:spPr>
        <p:txBody>
          <a:bodyPr anchor="b"/>
          <a:lstStyle>
            <a:lvl1pPr algn="ctr">
              <a:defRPr sz="10666"/>
            </a:lvl1pPr>
          </a:lstStyle>
          <a:p>
            <a:r>
              <a:rPr lang="en-US"/>
              <a:t>Click to edit Master title style</a:t>
            </a:r>
          </a:p>
        </p:txBody>
      </p:sp>
      <p:sp>
        <p:nvSpPr>
          <p:cNvPr id="3" name="Subtitle 2"/>
          <p:cNvSpPr>
            <a:spLocks noGrp="1"/>
          </p:cNvSpPr>
          <p:nvPr>
            <p:ph type="subTitle" idx="1"/>
          </p:nvPr>
        </p:nvSpPr>
        <p:spPr>
          <a:xfrm>
            <a:off x="2709267" y="6403623"/>
            <a:ext cx="16255604" cy="2943577"/>
          </a:xfrm>
        </p:spPr>
        <p:txBody>
          <a:bodyPr/>
          <a:lstStyle>
            <a:lvl1pPr marL="0" indent="0" algn="ctr">
              <a:buNone/>
              <a:defRPr sz="4266"/>
            </a:lvl1pPr>
            <a:lvl2pPr marL="812729" indent="0" algn="ctr">
              <a:buNone/>
              <a:defRPr sz="3555"/>
            </a:lvl2pPr>
            <a:lvl3pPr marL="1625458" indent="0" algn="ctr">
              <a:buNone/>
              <a:defRPr sz="3200"/>
            </a:lvl3pPr>
            <a:lvl4pPr marL="2438187" indent="0" algn="ctr">
              <a:buNone/>
              <a:defRPr sz="2844"/>
            </a:lvl4pPr>
            <a:lvl5pPr marL="3250916" indent="0" algn="ctr">
              <a:buNone/>
              <a:defRPr sz="2844"/>
            </a:lvl5pPr>
            <a:lvl6pPr marL="4063644" indent="0" algn="ctr">
              <a:buNone/>
              <a:defRPr sz="2844"/>
            </a:lvl6pPr>
            <a:lvl7pPr marL="4876373" indent="0" algn="ctr">
              <a:buNone/>
              <a:defRPr sz="2844"/>
            </a:lvl7pPr>
            <a:lvl8pPr marL="5689102" indent="0" algn="ctr">
              <a:buNone/>
              <a:defRPr sz="2844"/>
            </a:lvl8pPr>
            <a:lvl9pPr marL="6501831" indent="0" algn="ctr">
              <a:buNone/>
              <a:defRPr sz="2844"/>
            </a:lvl9pPr>
          </a:lstStyle>
          <a:p>
            <a:r>
              <a:rPr lang="en-US"/>
              <a:t>Click to edit Master subtitle style</a:t>
            </a:r>
          </a:p>
        </p:txBody>
      </p:sp>
      <p:sp>
        <p:nvSpPr>
          <p:cNvPr id="4" name="Date Placeholder 3"/>
          <p:cNvSpPr>
            <a:spLocks noGrp="1"/>
          </p:cNvSpPr>
          <p:nvPr>
            <p:ph type="dt" sz="half" idx="10"/>
          </p:nvPr>
        </p:nvSpPr>
        <p:spPr>
          <a:xfrm>
            <a:off x="1490097" y="11300181"/>
            <a:ext cx="4876681" cy="649111"/>
          </a:xfrm>
          <a:prstGeom prst="rect">
            <a:avLst/>
          </a:prstGeom>
        </p:spPr>
        <p:txBody>
          <a:bodyPr/>
          <a:lstStyle/>
          <a:p>
            <a:fld id="{145C1434-451C-4F0A-8F07-85056E6981BA}" type="datetimeFigureOut">
              <a:rPr lang="en-US" smtClean="0"/>
              <a:t>11/20/23</a:t>
            </a:fld>
            <a:endParaRPr lang="en-US"/>
          </a:p>
        </p:txBody>
      </p:sp>
      <p:sp>
        <p:nvSpPr>
          <p:cNvPr id="5" name="Footer Placeholder 4"/>
          <p:cNvSpPr>
            <a:spLocks noGrp="1"/>
          </p:cNvSpPr>
          <p:nvPr>
            <p:ph type="ftr" sz="quarter" idx="11"/>
          </p:nvPr>
        </p:nvSpPr>
        <p:spPr>
          <a:xfrm>
            <a:off x="7179558" y="11300181"/>
            <a:ext cx="7315022" cy="649111"/>
          </a:xfrm>
          <a:prstGeom prst="rect">
            <a:avLst/>
          </a:prstGeom>
        </p:spPr>
        <p:txBody>
          <a:bodyPr/>
          <a:lstStyle/>
          <a:p>
            <a:endParaRPr lang="en-US"/>
          </a:p>
        </p:txBody>
      </p:sp>
      <p:sp>
        <p:nvSpPr>
          <p:cNvPr id="6" name="Slide Number Placeholder 5"/>
          <p:cNvSpPr>
            <a:spLocks noGrp="1"/>
          </p:cNvSpPr>
          <p:nvPr>
            <p:ph type="sldNum" sz="quarter" idx="12"/>
          </p:nvPr>
        </p:nvSpPr>
        <p:spPr>
          <a:xfrm>
            <a:off x="15307360" y="11300181"/>
            <a:ext cx="4876681" cy="649111"/>
          </a:xfrm>
          <a:prstGeom prst="rect">
            <a:avLst/>
          </a:prstGeom>
        </p:spPr>
        <p:txBody>
          <a:bodyPr/>
          <a:lstStyle/>
          <a:p>
            <a:fld id="{2738F72C-DBB3-45B5-BA29-4065AA76CC3A}" type="slidenum">
              <a:rPr lang="en-US" smtClean="0"/>
              <a:t>‹#›</a:t>
            </a:fld>
            <a:endParaRPr lang="en-US"/>
          </a:p>
        </p:txBody>
      </p:sp>
    </p:spTree>
    <p:extLst>
      <p:ext uri="{BB962C8B-B14F-4D97-AF65-F5344CB8AC3E}">
        <p14:creationId xmlns:p14="http://schemas.microsoft.com/office/powerpoint/2010/main" val="383756714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90097" y="649112"/>
            <a:ext cx="18693944" cy="23565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490097" y="3245556"/>
            <a:ext cx="18693944" cy="773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A5F6C5FA-5DFF-FB47-8B57-0FBACEF4404B}"/>
              </a:ext>
            </a:extLst>
          </p:cNvPr>
          <p:cNvSpPr/>
          <p:nvPr userDrawn="1"/>
        </p:nvSpPr>
        <p:spPr>
          <a:xfrm>
            <a:off x="-164590" y="11542887"/>
            <a:ext cx="22329647" cy="89295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1"/>
          </a:p>
        </p:txBody>
      </p:sp>
      <p:sp>
        <p:nvSpPr>
          <p:cNvPr id="8" name="Right Triangle 7">
            <a:extLst>
              <a:ext uri="{FF2B5EF4-FFF2-40B4-BE49-F238E27FC236}">
                <a16:creationId xmlns:a16="http://schemas.microsoft.com/office/drawing/2014/main" id="{56908B0E-914C-A1BF-00D2-CB6A044C41CB}"/>
              </a:ext>
            </a:extLst>
          </p:cNvPr>
          <p:cNvSpPr/>
          <p:nvPr userDrawn="1"/>
        </p:nvSpPr>
        <p:spPr>
          <a:xfrm flipH="1">
            <a:off x="19280104" y="7830426"/>
            <a:ext cx="3712464" cy="3712464"/>
          </a:xfrm>
          <a:prstGeom prst="rtTriangle">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3773624923"/>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1625458" rtl="0" eaLnBrk="1" latinLnBrk="0" hangingPunct="1">
        <a:lnSpc>
          <a:spcPct val="90000"/>
        </a:lnSpc>
        <a:spcBef>
          <a:spcPct val="0"/>
        </a:spcBef>
        <a:buNone/>
        <a:defRPr sz="7822" kern="1200">
          <a:solidFill>
            <a:schemeClr val="tx1"/>
          </a:solidFill>
          <a:latin typeface="Gotham Medium" pitchFamily="2" charset="0"/>
          <a:ea typeface="+mj-ea"/>
          <a:cs typeface="Gotham Medium" pitchFamily="2" charset="0"/>
        </a:defRPr>
      </a:lvl1pPr>
    </p:titleStyle>
    <p:bodyStyle>
      <a:lvl1pPr marL="406364" indent="-406364" algn="l" defTabSz="1625458" rtl="0" eaLnBrk="1" latinLnBrk="0" hangingPunct="1">
        <a:lnSpc>
          <a:spcPct val="90000"/>
        </a:lnSpc>
        <a:spcBef>
          <a:spcPts val="1778"/>
        </a:spcBef>
        <a:buFont typeface="Arial" panose="020B0604020202020204" pitchFamily="34" charset="0"/>
        <a:buChar char="•"/>
        <a:defRPr sz="4978" kern="1200">
          <a:solidFill>
            <a:schemeClr val="tx1"/>
          </a:solidFill>
          <a:latin typeface="Gotham Medium" pitchFamily="2" charset="0"/>
          <a:ea typeface="+mn-ea"/>
          <a:cs typeface="Gotham Medium" pitchFamily="2" charset="0"/>
        </a:defRPr>
      </a:lvl1pPr>
      <a:lvl2pPr marL="1219093" indent="-406364" algn="l" defTabSz="1625458" rtl="0" eaLnBrk="1" latinLnBrk="0" hangingPunct="1">
        <a:lnSpc>
          <a:spcPct val="90000"/>
        </a:lnSpc>
        <a:spcBef>
          <a:spcPts val="889"/>
        </a:spcBef>
        <a:buFont typeface="Arial" panose="020B0604020202020204" pitchFamily="34" charset="0"/>
        <a:buChar char="•"/>
        <a:defRPr sz="4266" kern="1200">
          <a:solidFill>
            <a:schemeClr val="tx1"/>
          </a:solidFill>
          <a:latin typeface="Gotham Medium" pitchFamily="2" charset="0"/>
          <a:ea typeface="+mn-ea"/>
          <a:cs typeface="Gotham Medium" pitchFamily="2" charset="0"/>
        </a:defRPr>
      </a:lvl2pPr>
      <a:lvl3pPr marL="2031822" indent="-406364" algn="l" defTabSz="1625458" rtl="0" eaLnBrk="1" latinLnBrk="0" hangingPunct="1">
        <a:lnSpc>
          <a:spcPct val="90000"/>
        </a:lnSpc>
        <a:spcBef>
          <a:spcPts val="889"/>
        </a:spcBef>
        <a:buFont typeface="Arial" panose="020B0604020202020204" pitchFamily="34" charset="0"/>
        <a:buChar char="•"/>
        <a:defRPr sz="3555" kern="1200">
          <a:solidFill>
            <a:schemeClr val="tx1"/>
          </a:solidFill>
          <a:latin typeface="Gotham Medium" pitchFamily="2" charset="0"/>
          <a:ea typeface="+mn-ea"/>
          <a:cs typeface="Gotham Medium" pitchFamily="2" charset="0"/>
        </a:defRPr>
      </a:lvl3pPr>
      <a:lvl4pPr marL="2844551" indent="-406364" algn="l" defTabSz="1625458" rtl="0" eaLnBrk="1" latinLnBrk="0" hangingPunct="1">
        <a:lnSpc>
          <a:spcPct val="90000"/>
        </a:lnSpc>
        <a:spcBef>
          <a:spcPts val="889"/>
        </a:spcBef>
        <a:buFont typeface="Arial" panose="020B0604020202020204" pitchFamily="34" charset="0"/>
        <a:buChar char="•"/>
        <a:defRPr sz="3200" kern="1200">
          <a:solidFill>
            <a:schemeClr val="tx1"/>
          </a:solidFill>
          <a:latin typeface="Gotham Medium" pitchFamily="2" charset="0"/>
          <a:ea typeface="+mn-ea"/>
          <a:cs typeface="Gotham Medium" pitchFamily="2" charset="0"/>
        </a:defRPr>
      </a:lvl4pPr>
      <a:lvl5pPr marL="3657280" indent="-406364" algn="l" defTabSz="1625458" rtl="0" eaLnBrk="1" latinLnBrk="0" hangingPunct="1">
        <a:lnSpc>
          <a:spcPct val="90000"/>
        </a:lnSpc>
        <a:spcBef>
          <a:spcPts val="889"/>
        </a:spcBef>
        <a:buFont typeface="Arial" panose="020B0604020202020204" pitchFamily="34" charset="0"/>
        <a:buChar char="•"/>
        <a:defRPr sz="3200" kern="1200">
          <a:solidFill>
            <a:schemeClr val="tx1"/>
          </a:solidFill>
          <a:latin typeface="Gotham Medium" pitchFamily="2" charset="0"/>
          <a:ea typeface="+mn-ea"/>
          <a:cs typeface="Gotham Medium" pitchFamily="2" charset="0"/>
        </a:defRPr>
      </a:lvl5pPr>
      <a:lvl6pPr marL="4470009" indent="-406364" algn="l" defTabSz="1625458"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6pPr>
      <a:lvl7pPr marL="5282738" indent="-406364" algn="l" defTabSz="1625458"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7pPr>
      <a:lvl8pPr marL="6095467" indent="-406364" algn="l" defTabSz="1625458"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8pPr>
      <a:lvl9pPr marL="6908196" indent="-406364" algn="l" defTabSz="1625458"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625458" rtl="0" eaLnBrk="1" latinLnBrk="0" hangingPunct="1">
        <a:defRPr sz="3200" kern="1200">
          <a:solidFill>
            <a:schemeClr val="tx1"/>
          </a:solidFill>
          <a:latin typeface="+mn-lt"/>
          <a:ea typeface="+mn-ea"/>
          <a:cs typeface="+mn-cs"/>
        </a:defRPr>
      </a:lvl1pPr>
      <a:lvl2pPr marL="812729" algn="l" defTabSz="1625458" rtl="0" eaLnBrk="1" latinLnBrk="0" hangingPunct="1">
        <a:defRPr sz="3200" kern="1200">
          <a:solidFill>
            <a:schemeClr val="tx1"/>
          </a:solidFill>
          <a:latin typeface="+mn-lt"/>
          <a:ea typeface="+mn-ea"/>
          <a:cs typeface="+mn-cs"/>
        </a:defRPr>
      </a:lvl2pPr>
      <a:lvl3pPr marL="1625458" algn="l" defTabSz="1625458" rtl="0" eaLnBrk="1" latinLnBrk="0" hangingPunct="1">
        <a:defRPr sz="3200" kern="1200">
          <a:solidFill>
            <a:schemeClr val="tx1"/>
          </a:solidFill>
          <a:latin typeface="+mn-lt"/>
          <a:ea typeface="+mn-ea"/>
          <a:cs typeface="+mn-cs"/>
        </a:defRPr>
      </a:lvl3pPr>
      <a:lvl4pPr marL="2438187" algn="l" defTabSz="1625458" rtl="0" eaLnBrk="1" latinLnBrk="0" hangingPunct="1">
        <a:defRPr sz="3200" kern="1200">
          <a:solidFill>
            <a:schemeClr val="tx1"/>
          </a:solidFill>
          <a:latin typeface="+mn-lt"/>
          <a:ea typeface="+mn-ea"/>
          <a:cs typeface="+mn-cs"/>
        </a:defRPr>
      </a:lvl4pPr>
      <a:lvl5pPr marL="3250916" algn="l" defTabSz="1625458" rtl="0" eaLnBrk="1" latinLnBrk="0" hangingPunct="1">
        <a:defRPr sz="3200" kern="1200">
          <a:solidFill>
            <a:schemeClr val="tx1"/>
          </a:solidFill>
          <a:latin typeface="+mn-lt"/>
          <a:ea typeface="+mn-ea"/>
          <a:cs typeface="+mn-cs"/>
        </a:defRPr>
      </a:lvl5pPr>
      <a:lvl6pPr marL="4063644" algn="l" defTabSz="1625458" rtl="0" eaLnBrk="1" latinLnBrk="0" hangingPunct="1">
        <a:defRPr sz="3200" kern="1200">
          <a:solidFill>
            <a:schemeClr val="tx1"/>
          </a:solidFill>
          <a:latin typeface="+mn-lt"/>
          <a:ea typeface="+mn-ea"/>
          <a:cs typeface="+mn-cs"/>
        </a:defRPr>
      </a:lvl6pPr>
      <a:lvl7pPr marL="4876373" algn="l" defTabSz="1625458" rtl="0" eaLnBrk="1" latinLnBrk="0" hangingPunct="1">
        <a:defRPr sz="3200" kern="1200">
          <a:solidFill>
            <a:schemeClr val="tx1"/>
          </a:solidFill>
          <a:latin typeface="+mn-lt"/>
          <a:ea typeface="+mn-ea"/>
          <a:cs typeface="+mn-cs"/>
        </a:defRPr>
      </a:lvl7pPr>
      <a:lvl8pPr marL="5689102" algn="l" defTabSz="1625458" rtl="0" eaLnBrk="1" latinLnBrk="0" hangingPunct="1">
        <a:defRPr sz="3200" kern="1200">
          <a:solidFill>
            <a:schemeClr val="tx1"/>
          </a:solidFill>
          <a:latin typeface="+mn-lt"/>
          <a:ea typeface="+mn-ea"/>
          <a:cs typeface="+mn-cs"/>
        </a:defRPr>
      </a:lvl8pPr>
      <a:lvl9pPr marL="6501831" algn="l" defTabSz="1625458"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princetonreview.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7.jp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7.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8.jp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E1A203-AE41-E968-EEE6-1905FE43F06C}"/>
              </a:ext>
            </a:extLst>
          </p:cNvPr>
          <p:cNvSpPr/>
          <p:nvPr/>
        </p:nvSpPr>
        <p:spPr>
          <a:xfrm>
            <a:off x="-267357" y="-801838"/>
            <a:ext cx="22636422" cy="2609321"/>
          </a:xfrm>
          <a:prstGeom prst="rect">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5" name="TextBox 14">
            <a:extLst>
              <a:ext uri="{FF2B5EF4-FFF2-40B4-BE49-F238E27FC236}">
                <a16:creationId xmlns:a16="http://schemas.microsoft.com/office/drawing/2014/main" id="{5F2502FD-4318-4094-8FDE-12B7AEA97209}"/>
              </a:ext>
            </a:extLst>
          </p:cNvPr>
          <p:cNvSpPr txBox="1"/>
          <p:nvPr/>
        </p:nvSpPr>
        <p:spPr>
          <a:xfrm>
            <a:off x="527028" y="361484"/>
            <a:ext cx="20620085" cy="1373428"/>
          </a:xfrm>
          <a:prstGeom prst="rect">
            <a:avLst/>
          </a:prstGeom>
          <a:noFill/>
        </p:spPr>
        <p:txBody>
          <a:bodyPr wrap="none" rtlCol="0">
            <a:noAutofit/>
          </a:bodyPr>
          <a:lstStyle/>
          <a:p>
            <a:r>
              <a:rPr lang="en-US" sz="7200" dirty="0">
                <a:latin typeface="Gotham Bold" pitchFamily="50" charset="0"/>
                <a:cs typeface="Gotham Bold" pitchFamily="50" charset="0"/>
              </a:rPr>
              <a:t>Guide to your Administrative Dashboard</a:t>
            </a:r>
          </a:p>
        </p:txBody>
      </p:sp>
      <p:pic>
        <p:nvPicPr>
          <p:cNvPr id="10" name="Picture 9">
            <a:extLst>
              <a:ext uri="{FF2B5EF4-FFF2-40B4-BE49-F238E27FC236}">
                <a16:creationId xmlns:a16="http://schemas.microsoft.com/office/drawing/2014/main" id="{3BCD1831-E62E-4A88-9A57-EBF06DC89763}"/>
              </a:ext>
            </a:extLst>
          </p:cNvPr>
          <p:cNvPicPr>
            <a:picLocks noChangeAspect="1"/>
          </p:cNvPicPr>
          <p:nvPr/>
        </p:nvPicPr>
        <p:blipFill>
          <a:blip r:embed="rId3">
            <a:extLst>
              <a:ext uri="{28A0092B-C50C-407E-A947-70E740481C1C}">
                <a14:useLocalDpi xmlns:a14="http://schemas.microsoft.com/office/drawing/2010/main" val="0"/>
              </a:ext>
            </a:extLst>
          </a:blip>
          <a:srcRect l="638" r="638"/>
          <a:stretch/>
        </p:blipFill>
        <p:spPr>
          <a:xfrm>
            <a:off x="1828800" y="5792222"/>
            <a:ext cx="17594785" cy="5367191"/>
          </a:xfrm>
          <a:prstGeom prst="rect">
            <a:avLst/>
          </a:prstGeom>
          <a:solidFill>
            <a:schemeClr val="bg1"/>
          </a:solidFill>
          <a:ln>
            <a:noFill/>
          </a:ln>
          <a:effectLst>
            <a:outerShdw blurRad="298948" dist="25400" dir="2700000" sx="101000" sy="101000" algn="tl" rotWithShape="0">
              <a:prstClr val="black">
                <a:alpha val="29158"/>
              </a:prstClr>
            </a:outerShdw>
          </a:effectLst>
        </p:spPr>
      </p:pic>
      <p:sp>
        <p:nvSpPr>
          <p:cNvPr id="13" name="TextBox 12">
            <a:extLst>
              <a:ext uri="{FF2B5EF4-FFF2-40B4-BE49-F238E27FC236}">
                <a16:creationId xmlns:a16="http://schemas.microsoft.com/office/drawing/2014/main" id="{7939CE72-3482-D5B4-7D96-FDE24E4F3714}"/>
              </a:ext>
            </a:extLst>
          </p:cNvPr>
          <p:cNvSpPr txBox="1"/>
          <p:nvPr/>
        </p:nvSpPr>
        <p:spPr>
          <a:xfrm>
            <a:off x="15403011" y="4436028"/>
            <a:ext cx="5158954" cy="523220"/>
          </a:xfrm>
          <a:prstGeom prst="rect">
            <a:avLst/>
          </a:prstGeom>
          <a:noFill/>
        </p:spPr>
        <p:txBody>
          <a:bodyPr wrap="square" rtlCol="0">
            <a:spAutoFit/>
          </a:bodyPr>
          <a:lstStyle/>
          <a:p>
            <a:r>
              <a:rPr lang="en-US" sz="2800" dirty="0">
                <a:latin typeface="Gotham Light" pitchFamily="2" charset="0"/>
                <a:cs typeface="Gotham Light" pitchFamily="2" charset="0"/>
              </a:rPr>
              <a:t>.</a:t>
            </a:r>
          </a:p>
        </p:txBody>
      </p:sp>
      <p:sp>
        <p:nvSpPr>
          <p:cNvPr id="3" name="TextBox 2">
            <a:extLst>
              <a:ext uri="{FF2B5EF4-FFF2-40B4-BE49-F238E27FC236}">
                <a16:creationId xmlns:a16="http://schemas.microsoft.com/office/drawing/2014/main" id="{3FA3A13A-B127-B85B-A5A1-AC65FBE5E669}"/>
              </a:ext>
            </a:extLst>
          </p:cNvPr>
          <p:cNvSpPr txBox="1"/>
          <p:nvPr/>
        </p:nvSpPr>
        <p:spPr>
          <a:xfrm>
            <a:off x="527026" y="2017607"/>
            <a:ext cx="20620085" cy="3416320"/>
          </a:xfrm>
          <a:prstGeom prst="rect">
            <a:avLst/>
          </a:prstGeom>
          <a:noFill/>
        </p:spPr>
        <p:txBody>
          <a:bodyPr wrap="square" rtlCol="0">
            <a:spAutoFit/>
          </a:bodyPr>
          <a:lstStyle/>
          <a:p>
            <a:r>
              <a:rPr lang="en-US" sz="3600" dirty="0">
                <a:latin typeface="Gotham Light"/>
              </a:rPr>
              <a:t>P</a:t>
            </a:r>
            <a:r>
              <a:rPr lang="en-US" sz="3600" b="0" i="0" u="none" strike="noStrike" baseline="0" dirty="0">
                <a:latin typeface="Gotham Light"/>
              </a:rPr>
              <a:t>roactively monitor and manage your course and student data. Our dashboard allows you to track student progress, assess test scores, and evaluate your course’s progress toward student success.</a:t>
            </a:r>
          </a:p>
          <a:p>
            <a:endParaRPr lang="en-US" sz="3600" b="0" i="0" u="none" strike="noStrike" baseline="0" dirty="0">
              <a:latin typeface="Gotham Light"/>
            </a:endParaRPr>
          </a:p>
          <a:p>
            <a:r>
              <a:rPr lang="en-US" sz="3600" dirty="0">
                <a:latin typeface="Gotham Light" pitchFamily="2" charset="0"/>
                <a:cs typeface="Gotham Light" pitchFamily="2" charset="0"/>
              </a:rPr>
              <a:t>To access the  dashboard, go to </a:t>
            </a:r>
            <a:r>
              <a:rPr lang="en-US" sz="3600" dirty="0">
                <a:latin typeface="Gotham Light" pitchFamily="2" charset="0"/>
                <a:cs typeface="Gotham Light" pitchFamily="2" charset="0"/>
                <a:hlinkClick r:id="rId4"/>
              </a:rPr>
              <a:t>www.PrincetonReview.com</a:t>
            </a:r>
            <a:r>
              <a:rPr lang="en-US" sz="3600" dirty="0">
                <a:latin typeface="Gotham Light" pitchFamily="2" charset="0"/>
                <a:cs typeface="Gotham Light" pitchFamily="2" charset="0"/>
              </a:rPr>
              <a:t>. Click on </a:t>
            </a:r>
            <a:r>
              <a:rPr lang="en-US" sz="3600" b="1" dirty="0">
                <a:solidFill>
                  <a:srgbClr val="70C1BE"/>
                </a:solidFill>
                <a:latin typeface="Gotham Bold" pitchFamily="2" charset="0"/>
                <a:cs typeface="Gotham Bold" pitchFamily="2" charset="0"/>
              </a:rPr>
              <a:t>Sign In </a:t>
            </a:r>
            <a:r>
              <a:rPr lang="en-US" sz="3600" dirty="0">
                <a:latin typeface="Gotham Light" pitchFamily="2" charset="0"/>
                <a:cs typeface="Gotham Light" pitchFamily="2" charset="0"/>
              </a:rPr>
              <a:t>at the top of the homepage</a:t>
            </a:r>
            <a:endParaRPr lang="en-US" sz="3600" b="0" i="0" u="none" strike="noStrike" baseline="0" dirty="0">
              <a:latin typeface="Gotham Light"/>
            </a:endParaRPr>
          </a:p>
        </p:txBody>
      </p:sp>
      <p:sp>
        <p:nvSpPr>
          <p:cNvPr id="4" name="Oval 3">
            <a:extLst>
              <a:ext uri="{FF2B5EF4-FFF2-40B4-BE49-F238E27FC236}">
                <a16:creationId xmlns:a16="http://schemas.microsoft.com/office/drawing/2014/main" id="{891973D1-AB41-F8B1-E18A-C4BCB95ACF1B}"/>
              </a:ext>
            </a:extLst>
          </p:cNvPr>
          <p:cNvSpPr/>
          <p:nvPr/>
        </p:nvSpPr>
        <p:spPr>
          <a:xfrm>
            <a:off x="16403216" y="5645315"/>
            <a:ext cx="1324947" cy="1222015"/>
          </a:xfrm>
          <a:prstGeom prst="ellipse">
            <a:avLst/>
          </a:prstGeom>
          <a:noFill/>
          <a:ln w="57150">
            <a:solidFill>
              <a:srgbClr val="08E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0C1BE"/>
              </a:solidFill>
            </a:endParaRPr>
          </a:p>
        </p:txBody>
      </p:sp>
    </p:spTree>
    <p:extLst>
      <p:ext uri="{BB962C8B-B14F-4D97-AF65-F5344CB8AC3E}">
        <p14:creationId xmlns:p14="http://schemas.microsoft.com/office/powerpoint/2010/main" val="3490389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E1A203-AE41-E968-EEE6-1905FE43F06C}"/>
              </a:ext>
            </a:extLst>
          </p:cNvPr>
          <p:cNvSpPr/>
          <p:nvPr/>
        </p:nvSpPr>
        <p:spPr>
          <a:xfrm>
            <a:off x="-267357" y="-803103"/>
            <a:ext cx="22636422" cy="2609321"/>
          </a:xfrm>
          <a:prstGeom prst="rect">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5" name="TextBox 14">
            <a:extLst>
              <a:ext uri="{FF2B5EF4-FFF2-40B4-BE49-F238E27FC236}">
                <a16:creationId xmlns:a16="http://schemas.microsoft.com/office/drawing/2014/main" id="{5F2502FD-4318-4094-8FDE-12B7AEA97209}"/>
              </a:ext>
            </a:extLst>
          </p:cNvPr>
          <p:cNvSpPr txBox="1"/>
          <p:nvPr/>
        </p:nvSpPr>
        <p:spPr>
          <a:xfrm>
            <a:off x="527028" y="361484"/>
            <a:ext cx="20620085" cy="1373428"/>
          </a:xfrm>
          <a:prstGeom prst="rect">
            <a:avLst/>
          </a:prstGeom>
          <a:noFill/>
        </p:spPr>
        <p:txBody>
          <a:bodyPr wrap="none" rtlCol="0">
            <a:noAutofit/>
          </a:bodyPr>
          <a:lstStyle/>
          <a:p>
            <a:r>
              <a:rPr lang="en-US" sz="7200" dirty="0">
                <a:latin typeface="Gotham Bold" pitchFamily="50" charset="0"/>
                <a:cs typeface="Gotham Bold" pitchFamily="50" charset="0"/>
              </a:rPr>
              <a:t>Guide to Your Administrator Dashboard</a:t>
            </a:r>
          </a:p>
        </p:txBody>
      </p:sp>
      <p:sp>
        <p:nvSpPr>
          <p:cNvPr id="3" name="TextBox 2">
            <a:extLst>
              <a:ext uri="{FF2B5EF4-FFF2-40B4-BE49-F238E27FC236}">
                <a16:creationId xmlns:a16="http://schemas.microsoft.com/office/drawing/2014/main" id="{D091C775-AB72-750A-083A-411B9EF444C8}"/>
              </a:ext>
            </a:extLst>
          </p:cNvPr>
          <p:cNvSpPr txBox="1"/>
          <p:nvPr/>
        </p:nvSpPr>
        <p:spPr>
          <a:xfrm>
            <a:off x="719669" y="3140429"/>
            <a:ext cx="7752527" cy="7319939"/>
          </a:xfrm>
          <a:prstGeom prst="rect">
            <a:avLst/>
          </a:prstGeom>
          <a:noFill/>
        </p:spPr>
        <p:txBody>
          <a:bodyPr wrap="square" rtlCol="0">
            <a:noAutofit/>
          </a:bodyPr>
          <a:lstStyle/>
          <a:p>
            <a:r>
              <a:rPr lang="en-US" sz="3600" b="0" i="0" u="none" strike="noStrike" baseline="0" dirty="0">
                <a:latin typeface="Gotham Light"/>
              </a:rPr>
              <a:t>A Sign In window may appear. </a:t>
            </a:r>
          </a:p>
          <a:p>
            <a:endParaRPr lang="en-US" sz="3600" dirty="0">
              <a:latin typeface="Gotham Light"/>
            </a:endParaRPr>
          </a:p>
          <a:p>
            <a:r>
              <a:rPr lang="en-US" sz="3600" b="0" i="0" u="none" strike="noStrike" baseline="0" dirty="0">
                <a:latin typeface="Gotham Light"/>
              </a:rPr>
              <a:t>Enter your username and password in the appropriate fields and click </a:t>
            </a:r>
            <a:r>
              <a:rPr lang="en-US" sz="3600" b="1" u="none" strike="noStrike" baseline="0" dirty="0">
                <a:solidFill>
                  <a:srgbClr val="F40A84"/>
                </a:solidFill>
                <a:latin typeface="Gotham Bold" pitchFamily="2" charset="0"/>
                <a:cs typeface="Gotham Bold" pitchFamily="2" charset="0"/>
              </a:rPr>
              <a:t>Sign In</a:t>
            </a:r>
            <a:r>
              <a:rPr lang="en-US" sz="3600" b="0" i="0" u="none" strike="noStrike" baseline="0" dirty="0">
                <a:latin typeface="Gotham Light"/>
              </a:rPr>
              <a:t>. </a:t>
            </a:r>
          </a:p>
        </p:txBody>
      </p:sp>
      <p:pic>
        <p:nvPicPr>
          <p:cNvPr id="7" name="Picture 6">
            <a:extLst>
              <a:ext uri="{FF2B5EF4-FFF2-40B4-BE49-F238E27FC236}">
                <a16:creationId xmlns:a16="http://schemas.microsoft.com/office/drawing/2014/main" id="{CD4ED219-78B1-FEEF-913A-CA73015C3570}"/>
              </a:ext>
            </a:extLst>
          </p:cNvPr>
          <p:cNvPicPr>
            <a:picLocks noChangeAspect="1"/>
          </p:cNvPicPr>
          <p:nvPr/>
        </p:nvPicPr>
        <p:blipFill>
          <a:blip r:embed="rId3"/>
          <a:stretch>
            <a:fillRect/>
          </a:stretch>
        </p:blipFill>
        <p:spPr>
          <a:xfrm>
            <a:off x="10837069" y="2299840"/>
            <a:ext cx="8360229" cy="8675901"/>
          </a:xfrm>
          <a:prstGeom prst="rect">
            <a:avLst/>
          </a:prstGeom>
        </p:spPr>
      </p:pic>
      <p:grpSp>
        <p:nvGrpSpPr>
          <p:cNvPr id="8" name="Group 7">
            <a:extLst>
              <a:ext uri="{FF2B5EF4-FFF2-40B4-BE49-F238E27FC236}">
                <a16:creationId xmlns:a16="http://schemas.microsoft.com/office/drawing/2014/main" id="{779F3F82-B277-197D-9F15-B7765E8CB8C3}"/>
              </a:ext>
            </a:extLst>
          </p:cNvPr>
          <p:cNvGrpSpPr/>
          <p:nvPr/>
        </p:nvGrpSpPr>
        <p:grpSpPr>
          <a:xfrm rot="5867074" flipH="1">
            <a:off x="6123075" y="5028642"/>
            <a:ext cx="4698240" cy="5467890"/>
            <a:chOff x="9299141" y="2701014"/>
            <a:chExt cx="931288" cy="1256121"/>
          </a:xfrm>
        </p:grpSpPr>
        <p:pic>
          <p:nvPicPr>
            <p:cNvPr id="9" name="Graphic 8" descr="Arrow Rotate left">
              <a:extLst>
                <a:ext uri="{FF2B5EF4-FFF2-40B4-BE49-F238E27FC236}">
                  <a16:creationId xmlns:a16="http://schemas.microsoft.com/office/drawing/2014/main" id="{996468F4-4910-93E4-9AED-E92F46F6718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2547326" flipH="1">
              <a:off x="9339299" y="2701015"/>
              <a:ext cx="891130" cy="1256120"/>
            </a:xfrm>
            <a:prstGeom prst="rect">
              <a:avLst/>
            </a:prstGeom>
          </p:spPr>
        </p:pic>
        <p:pic>
          <p:nvPicPr>
            <p:cNvPr id="10" name="Graphic 9" descr="Arrow Rotate left">
              <a:extLst>
                <a:ext uri="{FF2B5EF4-FFF2-40B4-BE49-F238E27FC236}">
                  <a16:creationId xmlns:a16="http://schemas.microsoft.com/office/drawing/2014/main" id="{90AC19A7-C643-5592-3029-22313521854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2547326" flipH="1">
              <a:off x="9299141" y="2701014"/>
              <a:ext cx="891130" cy="1256120"/>
            </a:xfrm>
            <a:prstGeom prst="rect">
              <a:avLst/>
            </a:prstGeom>
          </p:spPr>
        </p:pic>
      </p:grpSp>
    </p:spTree>
    <p:extLst>
      <p:ext uri="{BB962C8B-B14F-4D97-AF65-F5344CB8AC3E}">
        <p14:creationId xmlns:p14="http://schemas.microsoft.com/office/powerpoint/2010/main" val="2534552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E1A203-AE41-E968-EEE6-1905FE43F06C}"/>
              </a:ext>
            </a:extLst>
          </p:cNvPr>
          <p:cNvSpPr/>
          <p:nvPr/>
        </p:nvSpPr>
        <p:spPr>
          <a:xfrm>
            <a:off x="-267357" y="-803103"/>
            <a:ext cx="22636422" cy="2609321"/>
          </a:xfrm>
          <a:prstGeom prst="rect">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5" name="TextBox 14">
            <a:extLst>
              <a:ext uri="{FF2B5EF4-FFF2-40B4-BE49-F238E27FC236}">
                <a16:creationId xmlns:a16="http://schemas.microsoft.com/office/drawing/2014/main" id="{5F2502FD-4318-4094-8FDE-12B7AEA97209}"/>
              </a:ext>
            </a:extLst>
          </p:cNvPr>
          <p:cNvSpPr txBox="1"/>
          <p:nvPr/>
        </p:nvSpPr>
        <p:spPr>
          <a:xfrm>
            <a:off x="527028" y="361484"/>
            <a:ext cx="20620085" cy="1373428"/>
          </a:xfrm>
          <a:prstGeom prst="rect">
            <a:avLst/>
          </a:prstGeom>
          <a:noFill/>
        </p:spPr>
        <p:txBody>
          <a:bodyPr wrap="none" rtlCol="0">
            <a:noAutofit/>
          </a:bodyPr>
          <a:lstStyle/>
          <a:p>
            <a:r>
              <a:rPr lang="en-US" sz="7200" dirty="0">
                <a:latin typeface="Gotham Bold" pitchFamily="50" charset="0"/>
                <a:cs typeface="Gotham Bold" pitchFamily="50" charset="0"/>
              </a:rPr>
              <a:t>When You Sign In…</a:t>
            </a:r>
          </a:p>
        </p:txBody>
      </p:sp>
      <p:sp>
        <p:nvSpPr>
          <p:cNvPr id="3" name="TextBox 2">
            <a:extLst>
              <a:ext uri="{FF2B5EF4-FFF2-40B4-BE49-F238E27FC236}">
                <a16:creationId xmlns:a16="http://schemas.microsoft.com/office/drawing/2014/main" id="{D091C775-AB72-750A-083A-411B9EF444C8}"/>
              </a:ext>
            </a:extLst>
          </p:cNvPr>
          <p:cNvSpPr txBox="1"/>
          <p:nvPr/>
        </p:nvSpPr>
        <p:spPr>
          <a:xfrm>
            <a:off x="13862874" y="2503014"/>
            <a:ext cx="7752527" cy="7319939"/>
          </a:xfrm>
          <a:prstGeom prst="rect">
            <a:avLst/>
          </a:prstGeom>
          <a:noFill/>
        </p:spPr>
        <p:txBody>
          <a:bodyPr wrap="square" rtlCol="0">
            <a:noAutofit/>
          </a:bodyPr>
          <a:lstStyle/>
          <a:p>
            <a:r>
              <a:rPr lang="en-US" sz="3600" dirty="0">
                <a:latin typeface="Gotham Light"/>
                <a:cs typeface="Gotham Light" pitchFamily="50" charset="0"/>
              </a:rPr>
              <a:t>Your My Account page will appear. To access The Princeton Review’s Administrator Dashboard, click on </a:t>
            </a:r>
            <a:r>
              <a:rPr lang="en-US" sz="3600" b="1" dirty="0">
                <a:solidFill>
                  <a:srgbClr val="70C1BE"/>
                </a:solidFill>
                <a:latin typeface="Gotham Bold" pitchFamily="2" charset="0"/>
                <a:cs typeface="Gotham Bold" pitchFamily="2" charset="0"/>
              </a:rPr>
              <a:t>Open Administrator Dashboard</a:t>
            </a:r>
            <a:r>
              <a:rPr lang="en-US" sz="3600" dirty="0">
                <a:latin typeface="Gotham Light"/>
                <a:cs typeface="Gotham Light" pitchFamily="50" charset="0"/>
              </a:rPr>
              <a:t>.</a:t>
            </a:r>
          </a:p>
          <a:p>
            <a:endParaRPr lang="en-US" sz="3600" dirty="0">
              <a:latin typeface="Gotham Light"/>
              <a:cs typeface="Gotham Light" pitchFamily="50" charset="0"/>
            </a:endParaRPr>
          </a:p>
          <a:p>
            <a:endParaRPr lang="en-US" sz="3600" dirty="0">
              <a:latin typeface="Gotham Light"/>
              <a:cs typeface="Gotham Light" pitchFamily="50" charset="0"/>
            </a:endParaRPr>
          </a:p>
          <a:p>
            <a:endParaRPr lang="en-US" sz="3600" dirty="0">
              <a:latin typeface="Gotham Light"/>
              <a:cs typeface="Gotham Light" pitchFamily="50" charset="0"/>
            </a:endParaRPr>
          </a:p>
          <a:p>
            <a:endParaRPr lang="en-US" sz="3600" dirty="0">
              <a:latin typeface="Gotham Light"/>
              <a:cs typeface="Gotham Light" pitchFamily="50" charset="0"/>
            </a:endParaRPr>
          </a:p>
          <a:p>
            <a:r>
              <a:rPr lang="en-US" sz="3600" dirty="0">
                <a:latin typeface="Gotham Light"/>
                <a:cs typeface="Gotham Light" pitchFamily="50" charset="0"/>
              </a:rPr>
              <a:t>The Homepage will appear. To access data for a course, use the </a:t>
            </a:r>
            <a:r>
              <a:rPr lang="en-US" sz="3600" b="1" dirty="0">
                <a:solidFill>
                  <a:srgbClr val="F40A84"/>
                </a:solidFill>
                <a:latin typeface="Gotham Bold" pitchFamily="2" charset="0"/>
                <a:cs typeface="Gotham Bold" pitchFamily="2" charset="0"/>
              </a:rPr>
              <a:t>Select a Course </a:t>
            </a:r>
            <a:r>
              <a:rPr lang="en-US" sz="3600" dirty="0">
                <a:latin typeface="Gotham Light"/>
                <a:cs typeface="Gotham Light" pitchFamily="50" charset="0"/>
              </a:rPr>
              <a:t>dropdown to select the desired course.</a:t>
            </a:r>
          </a:p>
        </p:txBody>
      </p:sp>
      <p:pic>
        <p:nvPicPr>
          <p:cNvPr id="4" name="Picture 3">
            <a:extLst>
              <a:ext uri="{FF2B5EF4-FFF2-40B4-BE49-F238E27FC236}">
                <a16:creationId xmlns:a16="http://schemas.microsoft.com/office/drawing/2014/main" id="{5FA14BF5-DA0F-D7B1-CABE-658FFA61A0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1601" y="2212730"/>
            <a:ext cx="12817727" cy="4695335"/>
          </a:xfrm>
          <a:prstGeom prst="rect">
            <a:avLst/>
          </a:prstGeom>
          <a:solidFill>
            <a:schemeClr val="bg1"/>
          </a:solidFill>
          <a:ln>
            <a:noFill/>
          </a:ln>
          <a:effectLst>
            <a:outerShdw blurRad="298948" dist="25400" dir="2700000" sx="101000" sy="101000" algn="tl" rotWithShape="0">
              <a:prstClr val="black">
                <a:alpha val="29158"/>
              </a:prstClr>
            </a:outerShdw>
          </a:effectLst>
        </p:spPr>
      </p:pic>
      <p:pic>
        <p:nvPicPr>
          <p:cNvPr id="5" name="Picture 4">
            <a:extLst>
              <a:ext uri="{FF2B5EF4-FFF2-40B4-BE49-F238E27FC236}">
                <a16:creationId xmlns:a16="http://schemas.microsoft.com/office/drawing/2014/main" id="{BC02E148-3B8A-96D8-8EF7-6CC4C6E590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575150" y="6485323"/>
            <a:ext cx="7044425" cy="4687252"/>
          </a:xfrm>
          <a:prstGeom prst="rect">
            <a:avLst/>
          </a:prstGeom>
          <a:solidFill>
            <a:schemeClr val="bg1"/>
          </a:solidFill>
          <a:ln>
            <a:noFill/>
          </a:ln>
          <a:effectLst>
            <a:outerShdw blurRad="298948" dist="25400" dir="2700000" sx="101000" sy="101000" algn="tl" rotWithShape="0">
              <a:prstClr val="black">
                <a:alpha val="29158"/>
              </a:prstClr>
            </a:outerShdw>
          </a:effectLst>
        </p:spPr>
      </p:pic>
      <p:sp>
        <p:nvSpPr>
          <p:cNvPr id="13" name="Oval 12">
            <a:extLst>
              <a:ext uri="{FF2B5EF4-FFF2-40B4-BE49-F238E27FC236}">
                <a16:creationId xmlns:a16="http://schemas.microsoft.com/office/drawing/2014/main" id="{59594F4E-0E0D-9E71-D918-96778916A2E8}"/>
              </a:ext>
            </a:extLst>
          </p:cNvPr>
          <p:cNvSpPr/>
          <p:nvPr/>
        </p:nvSpPr>
        <p:spPr>
          <a:xfrm>
            <a:off x="6665861" y="4278279"/>
            <a:ext cx="3293376" cy="1029702"/>
          </a:xfrm>
          <a:prstGeom prst="ellipse">
            <a:avLst/>
          </a:prstGeom>
          <a:noFill/>
          <a:ln w="57150">
            <a:solidFill>
              <a:srgbClr val="70C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FF885B07-EA0B-B740-AACC-237682CD4608}"/>
              </a:ext>
            </a:extLst>
          </p:cNvPr>
          <p:cNvGrpSpPr/>
          <p:nvPr/>
        </p:nvGrpSpPr>
        <p:grpSpPr>
          <a:xfrm rot="2647448" flipH="1" flipV="1">
            <a:off x="6882690" y="4714144"/>
            <a:ext cx="2793728" cy="3584268"/>
            <a:chOff x="9299141" y="2701014"/>
            <a:chExt cx="931288" cy="1256121"/>
          </a:xfrm>
        </p:grpSpPr>
        <p:pic>
          <p:nvPicPr>
            <p:cNvPr id="11" name="Graphic 10" descr="Arrow Rotate left">
              <a:extLst>
                <a:ext uri="{FF2B5EF4-FFF2-40B4-BE49-F238E27FC236}">
                  <a16:creationId xmlns:a16="http://schemas.microsoft.com/office/drawing/2014/main" id="{FD4A0A25-BD0E-0087-2A45-25C7D84F6D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2547326" flipH="1">
              <a:off x="9339299" y="2701015"/>
              <a:ext cx="891130" cy="1256120"/>
            </a:xfrm>
            <a:prstGeom prst="rect">
              <a:avLst/>
            </a:prstGeom>
          </p:spPr>
        </p:pic>
        <p:pic>
          <p:nvPicPr>
            <p:cNvPr id="12" name="Graphic 11" descr="Arrow Rotate left">
              <a:extLst>
                <a:ext uri="{FF2B5EF4-FFF2-40B4-BE49-F238E27FC236}">
                  <a16:creationId xmlns:a16="http://schemas.microsoft.com/office/drawing/2014/main" id="{88FE10B1-6CB6-8318-91E5-75594E5E96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2547326" flipH="1">
              <a:off x="9299141" y="2701014"/>
              <a:ext cx="891130" cy="1256120"/>
            </a:xfrm>
            <a:prstGeom prst="rect">
              <a:avLst/>
            </a:prstGeom>
          </p:spPr>
        </p:pic>
      </p:grpSp>
      <p:sp>
        <p:nvSpPr>
          <p:cNvPr id="14" name="Oval 13">
            <a:extLst>
              <a:ext uri="{FF2B5EF4-FFF2-40B4-BE49-F238E27FC236}">
                <a16:creationId xmlns:a16="http://schemas.microsoft.com/office/drawing/2014/main" id="{93F15600-FFB1-6C42-1094-23A91BCB4423}"/>
              </a:ext>
            </a:extLst>
          </p:cNvPr>
          <p:cNvSpPr/>
          <p:nvPr/>
        </p:nvSpPr>
        <p:spPr>
          <a:xfrm>
            <a:off x="2928058" y="9423833"/>
            <a:ext cx="3293376" cy="1029702"/>
          </a:xfrm>
          <a:prstGeom prst="ellipse">
            <a:avLst/>
          </a:prstGeom>
          <a:noFill/>
          <a:ln w="57150">
            <a:solidFill>
              <a:srgbClr val="F40A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2826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F1A8CB-AC32-B539-873F-535A5D9AFF41}"/>
              </a:ext>
            </a:extLst>
          </p:cNvPr>
          <p:cNvSpPr/>
          <p:nvPr/>
        </p:nvSpPr>
        <p:spPr>
          <a:xfrm>
            <a:off x="-267357" y="-803103"/>
            <a:ext cx="22636422" cy="2609321"/>
          </a:xfrm>
          <a:prstGeom prst="rect">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5" name="TextBox 14">
            <a:extLst>
              <a:ext uri="{FF2B5EF4-FFF2-40B4-BE49-F238E27FC236}">
                <a16:creationId xmlns:a16="http://schemas.microsoft.com/office/drawing/2014/main" id="{5F2502FD-4318-4094-8FDE-12B7AEA97209}"/>
              </a:ext>
            </a:extLst>
          </p:cNvPr>
          <p:cNvSpPr txBox="1"/>
          <p:nvPr/>
        </p:nvSpPr>
        <p:spPr>
          <a:xfrm>
            <a:off x="527028" y="361484"/>
            <a:ext cx="20620085" cy="1373428"/>
          </a:xfrm>
          <a:prstGeom prst="rect">
            <a:avLst/>
          </a:prstGeom>
          <a:noFill/>
        </p:spPr>
        <p:txBody>
          <a:bodyPr wrap="none" rtlCol="0">
            <a:noAutofit/>
          </a:bodyPr>
          <a:lstStyle/>
          <a:p>
            <a:r>
              <a:rPr lang="en-US" sz="7200" dirty="0">
                <a:latin typeface="Gotham Bold" pitchFamily="50" charset="0"/>
                <a:cs typeface="Gotham Bold" pitchFamily="50" charset="0"/>
              </a:rPr>
              <a:t>Home</a:t>
            </a:r>
          </a:p>
        </p:txBody>
      </p:sp>
      <p:sp>
        <p:nvSpPr>
          <p:cNvPr id="3" name="TextBox 2">
            <a:extLst>
              <a:ext uri="{FF2B5EF4-FFF2-40B4-BE49-F238E27FC236}">
                <a16:creationId xmlns:a16="http://schemas.microsoft.com/office/drawing/2014/main" id="{D091C775-AB72-750A-083A-411B9EF444C8}"/>
              </a:ext>
            </a:extLst>
          </p:cNvPr>
          <p:cNvSpPr txBox="1"/>
          <p:nvPr/>
        </p:nvSpPr>
        <p:spPr>
          <a:xfrm>
            <a:off x="764274" y="2436030"/>
            <a:ext cx="9561755" cy="7319939"/>
          </a:xfrm>
          <a:prstGeom prst="rect">
            <a:avLst/>
          </a:prstGeom>
          <a:noFill/>
        </p:spPr>
        <p:txBody>
          <a:bodyPr wrap="square" rtlCol="0">
            <a:noAutofit/>
          </a:bodyPr>
          <a:lstStyle/>
          <a:p>
            <a:r>
              <a:rPr lang="en-US" sz="3600" dirty="0">
                <a:latin typeface="Gotham Light"/>
                <a:cs typeface="Gotham Light" pitchFamily="50" charset="0"/>
              </a:rPr>
              <a:t>Your </a:t>
            </a:r>
            <a:r>
              <a:rPr lang="en-US" sz="3600" dirty="0">
                <a:latin typeface="Gotham Light"/>
                <a:cs typeface="Gotham Medium" pitchFamily="50" charset="0"/>
              </a:rPr>
              <a:t>Home</a:t>
            </a:r>
            <a:r>
              <a:rPr lang="en-US" sz="3600" dirty="0">
                <a:latin typeface="Gotham Light"/>
                <a:cs typeface="Gotham Light" pitchFamily="50" charset="0"/>
              </a:rPr>
              <a:t> page contains a set of resources specific to your course’s test and program. You will have easy access to proctoring and testing information, course materials, and general information regarding standardized tests and college admissions.</a:t>
            </a:r>
          </a:p>
          <a:p>
            <a:endParaRPr lang="en-US" sz="3600" dirty="0">
              <a:latin typeface="Gotham Light"/>
              <a:cs typeface="Gotham Light" pitchFamily="50" charset="0"/>
            </a:endParaRPr>
          </a:p>
          <a:p>
            <a:r>
              <a:rPr lang="en-US" sz="3600" dirty="0">
                <a:latin typeface="Gotham Light"/>
                <a:cs typeface="Gotham Light" pitchFamily="50" charset="0"/>
              </a:rPr>
              <a:t>The Home tab also contains a summary of the average score trends for your course, as well as the ability to download and or print your course’s </a:t>
            </a:r>
            <a:r>
              <a:rPr lang="en-US" sz="3600" b="1" dirty="0">
                <a:latin typeface="Gotham Bold" pitchFamily="2" charset="0"/>
                <a:cs typeface="Gotham Bold" pitchFamily="2" charset="0"/>
              </a:rPr>
              <a:t>Comprehensive Report</a:t>
            </a:r>
            <a:r>
              <a:rPr lang="en-US" sz="3600" dirty="0">
                <a:latin typeface="Gotham Light"/>
                <a:cs typeface="Gotham Light" pitchFamily="50" charset="0"/>
              </a:rPr>
              <a:t>.</a:t>
            </a:r>
          </a:p>
        </p:txBody>
      </p:sp>
      <p:pic>
        <p:nvPicPr>
          <p:cNvPr id="4" name="Picture 3">
            <a:extLst>
              <a:ext uri="{FF2B5EF4-FFF2-40B4-BE49-F238E27FC236}">
                <a16:creationId xmlns:a16="http://schemas.microsoft.com/office/drawing/2014/main" id="{BB719019-126F-B179-0D65-28BC8BF0DC7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937604" y="2440355"/>
            <a:ext cx="7025269" cy="8947404"/>
          </a:xfrm>
          <a:prstGeom prst="rect">
            <a:avLst/>
          </a:prstGeom>
          <a:solidFill>
            <a:schemeClr val="bg1"/>
          </a:solidFill>
          <a:ln>
            <a:noFill/>
          </a:ln>
          <a:effectLst>
            <a:outerShdw blurRad="298948" dist="25400" dir="2700000" sx="101000" sy="101000" algn="tl" rotWithShape="0">
              <a:prstClr val="black">
                <a:alpha val="29158"/>
              </a:prstClr>
            </a:outerShdw>
          </a:effectLst>
        </p:spPr>
      </p:pic>
    </p:spTree>
    <p:extLst>
      <p:ext uri="{BB962C8B-B14F-4D97-AF65-F5344CB8AC3E}">
        <p14:creationId xmlns:p14="http://schemas.microsoft.com/office/powerpoint/2010/main" val="3832283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E1A203-AE41-E968-EEE6-1905FE43F06C}"/>
              </a:ext>
            </a:extLst>
          </p:cNvPr>
          <p:cNvSpPr/>
          <p:nvPr/>
        </p:nvSpPr>
        <p:spPr>
          <a:xfrm>
            <a:off x="-267357" y="-803103"/>
            <a:ext cx="22636422" cy="2609321"/>
          </a:xfrm>
          <a:prstGeom prst="rect">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5" name="TextBox 14">
            <a:extLst>
              <a:ext uri="{FF2B5EF4-FFF2-40B4-BE49-F238E27FC236}">
                <a16:creationId xmlns:a16="http://schemas.microsoft.com/office/drawing/2014/main" id="{5F2502FD-4318-4094-8FDE-12B7AEA97209}"/>
              </a:ext>
            </a:extLst>
          </p:cNvPr>
          <p:cNvSpPr txBox="1"/>
          <p:nvPr/>
        </p:nvSpPr>
        <p:spPr>
          <a:xfrm>
            <a:off x="527028" y="361484"/>
            <a:ext cx="20620085" cy="1373428"/>
          </a:xfrm>
          <a:prstGeom prst="rect">
            <a:avLst/>
          </a:prstGeom>
          <a:noFill/>
        </p:spPr>
        <p:txBody>
          <a:bodyPr wrap="none" rtlCol="0">
            <a:noAutofit/>
          </a:bodyPr>
          <a:lstStyle/>
          <a:p>
            <a:r>
              <a:rPr lang="en-US" sz="7200" dirty="0">
                <a:latin typeface="Gotham Bold" pitchFamily="50" charset="0"/>
                <a:cs typeface="Gotham Bold" pitchFamily="50" charset="0"/>
              </a:rPr>
              <a:t>Home</a:t>
            </a:r>
          </a:p>
        </p:txBody>
      </p:sp>
      <p:sp>
        <p:nvSpPr>
          <p:cNvPr id="3" name="TextBox 2">
            <a:extLst>
              <a:ext uri="{FF2B5EF4-FFF2-40B4-BE49-F238E27FC236}">
                <a16:creationId xmlns:a16="http://schemas.microsoft.com/office/drawing/2014/main" id="{D091C775-AB72-750A-083A-411B9EF444C8}"/>
              </a:ext>
            </a:extLst>
          </p:cNvPr>
          <p:cNvSpPr txBox="1"/>
          <p:nvPr/>
        </p:nvSpPr>
        <p:spPr>
          <a:xfrm>
            <a:off x="463187" y="2143263"/>
            <a:ext cx="10373881" cy="7319939"/>
          </a:xfrm>
          <a:prstGeom prst="rect">
            <a:avLst/>
          </a:prstGeom>
          <a:noFill/>
        </p:spPr>
        <p:txBody>
          <a:bodyPr wrap="square" rtlCol="0">
            <a:noAutofit/>
          </a:bodyPr>
          <a:lstStyle/>
          <a:p>
            <a:r>
              <a:rPr lang="en-US" sz="3600" b="0" i="0" u="none" strike="noStrike" baseline="0" dirty="0">
                <a:latin typeface="Gotham Light"/>
              </a:rPr>
              <a:t>Your course’s </a:t>
            </a:r>
            <a:r>
              <a:rPr lang="en-US" sz="3600" b="1" u="none" strike="noStrike" baseline="0" dirty="0">
                <a:solidFill>
                  <a:srgbClr val="F40A84"/>
                </a:solidFill>
                <a:latin typeface="Gotham Bold" pitchFamily="2" charset="0"/>
                <a:cs typeface="Gotham Bold" pitchFamily="2" charset="0"/>
              </a:rPr>
              <a:t>Comprehensive Report</a:t>
            </a:r>
            <a:r>
              <a:rPr lang="en-US" sz="3600" b="1" i="0" u="none" strike="noStrike" baseline="0" dirty="0">
                <a:solidFill>
                  <a:srgbClr val="F40A84"/>
                </a:solidFill>
                <a:latin typeface="Gotham Light"/>
              </a:rPr>
              <a:t> </a:t>
            </a:r>
            <a:r>
              <a:rPr lang="en-US" sz="3600" b="0" i="0" u="none" strike="noStrike" baseline="0" dirty="0">
                <a:latin typeface="Gotham Light"/>
              </a:rPr>
              <a:t>will include the following information based on all testing data submitted: </a:t>
            </a:r>
          </a:p>
          <a:p>
            <a:endParaRPr lang="en-US" sz="3600" b="0" i="0" u="none" strike="noStrike" baseline="0" dirty="0">
              <a:latin typeface="Gotham Light"/>
            </a:endParaRPr>
          </a:p>
          <a:p>
            <a:pPr marL="914400" lvl="1" indent="-457200">
              <a:buFont typeface="Arial" panose="020B0604020202020204" pitchFamily="34" charset="0"/>
              <a:buChar char="•"/>
            </a:pPr>
            <a:r>
              <a:rPr lang="en-US" sz="2800" b="1" u="none" strike="noStrike" baseline="0" dirty="0">
                <a:latin typeface="Gotham Bold" pitchFamily="2" charset="0"/>
                <a:cs typeface="Gotham Bold" pitchFamily="2" charset="0"/>
              </a:rPr>
              <a:t>Course Summary: </a:t>
            </a:r>
            <a:r>
              <a:rPr lang="en-US" sz="2800" b="0" i="0" u="none" strike="noStrike" baseline="0" dirty="0">
                <a:latin typeface="Gotham Light"/>
              </a:rPr>
              <a:t>Course Name, Course Term, Number of Students Enrolled, Number of Administered Tests </a:t>
            </a:r>
          </a:p>
          <a:p>
            <a:pPr marL="914400" lvl="1" indent="-457200">
              <a:spcBef>
                <a:spcPts val="1200"/>
              </a:spcBef>
              <a:buFont typeface="Arial" panose="020B0604020202020204" pitchFamily="34" charset="0"/>
              <a:buChar char="•"/>
            </a:pPr>
            <a:r>
              <a:rPr lang="en-US" sz="2800" b="1" u="none" strike="noStrike" baseline="0" dirty="0">
                <a:latin typeface="Gotham Bold" pitchFamily="2" charset="0"/>
                <a:cs typeface="Gotham Bold" pitchFamily="2" charset="0"/>
              </a:rPr>
              <a:t>Average Score Trends: </a:t>
            </a:r>
            <a:r>
              <a:rPr lang="en-US" sz="2800" b="0" i="0" u="none" strike="noStrike" baseline="0" dirty="0">
                <a:latin typeface="Gotham Light"/>
              </a:rPr>
              <a:t>The average scores for all enrolled students for each administered test </a:t>
            </a:r>
          </a:p>
          <a:p>
            <a:pPr marL="914400" lvl="1" indent="-457200">
              <a:spcBef>
                <a:spcPts val="1200"/>
              </a:spcBef>
              <a:buFont typeface="Arial" panose="020B0604020202020204" pitchFamily="34" charset="0"/>
              <a:buChar char="•"/>
            </a:pPr>
            <a:r>
              <a:rPr lang="en-US" sz="2800" b="1" u="none" strike="noStrike" baseline="0" dirty="0">
                <a:latin typeface="Gotham Bold" pitchFamily="2" charset="0"/>
                <a:cs typeface="Gotham Bold" pitchFamily="2" charset="0"/>
              </a:rPr>
              <a:t>Performance Summary: </a:t>
            </a:r>
            <a:r>
              <a:rPr lang="en-US" sz="2800" b="0" i="0" u="none" strike="noStrike" baseline="0" dirty="0">
                <a:latin typeface="Gotham Light"/>
              </a:rPr>
              <a:t>The average scores for all enrolled students for each administered test compared with national score distributions. </a:t>
            </a:r>
          </a:p>
          <a:p>
            <a:pPr marL="914400" lvl="1" indent="-457200">
              <a:spcBef>
                <a:spcPts val="1200"/>
              </a:spcBef>
              <a:buFont typeface="Arial" panose="020B0604020202020204" pitchFamily="34" charset="0"/>
              <a:buChar char="•"/>
            </a:pPr>
            <a:r>
              <a:rPr lang="en-US" sz="2800" b="1" u="none" strike="noStrike" baseline="0" dirty="0">
                <a:latin typeface="Gotham Bold" pitchFamily="2" charset="0"/>
                <a:cs typeface="Gotham Bold" pitchFamily="2" charset="0"/>
              </a:rPr>
              <a:t>Score Improvement: </a:t>
            </a:r>
            <a:r>
              <a:rPr lang="en-US" sz="2800" b="0" i="0" u="none" strike="noStrike" baseline="0" dirty="0">
                <a:latin typeface="Gotham Light"/>
              </a:rPr>
              <a:t>The percentage of students who have had score increases within certain ranges </a:t>
            </a:r>
          </a:p>
          <a:p>
            <a:pPr marL="914400" lvl="1" indent="-457200">
              <a:spcBef>
                <a:spcPts val="1200"/>
              </a:spcBef>
              <a:buFont typeface="Arial" panose="020B0604020202020204" pitchFamily="34" charset="0"/>
              <a:buChar char="•"/>
            </a:pPr>
            <a:r>
              <a:rPr lang="en-US" sz="2800" b="1" u="none" strike="noStrike" baseline="0" dirty="0">
                <a:latin typeface="Gotham Bold" pitchFamily="2" charset="0"/>
                <a:cs typeface="Gotham Bold" pitchFamily="2" charset="0"/>
              </a:rPr>
              <a:t>Student Recognition: </a:t>
            </a:r>
            <a:r>
              <a:rPr lang="en-US" sz="2800" b="0" i="0" u="none" strike="noStrike" baseline="0" dirty="0">
                <a:latin typeface="Gotham Light"/>
              </a:rPr>
              <a:t>The students who have had the highest final scores, highest super scores, and greatest overall score improvement from first test to most recent test. </a:t>
            </a:r>
            <a:endParaRPr lang="en-US" sz="2800" dirty="0">
              <a:latin typeface="Gotham Light"/>
              <a:cs typeface="Gotham Light" pitchFamily="50" charset="0"/>
            </a:endParaRPr>
          </a:p>
        </p:txBody>
      </p:sp>
      <p:pic>
        <p:nvPicPr>
          <p:cNvPr id="5" name="Picture 4">
            <a:extLst>
              <a:ext uri="{FF2B5EF4-FFF2-40B4-BE49-F238E27FC236}">
                <a16:creationId xmlns:a16="http://schemas.microsoft.com/office/drawing/2014/main" id="{B0054072-E3CB-4DD7-C2E8-CEE9F5E822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349946" y="2828217"/>
            <a:ext cx="9732739" cy="5950029"/>
          </a:xfrm>
          <a:prstGeom prst="rect">
            <a:avLst/>
          </a:prstGeom>
          <a:solidFill>
            <a:schemeClr val="bg1"/>
          </a:solidFill>
          <a:ln>
            <a:noFill/>
          </a:ln>
          <a:effectLst>
            <a:outerShdw blurRad="298948" dist="25400" dir="2700000" sx="101000" sy="101000" algn="tl" rotWithShape="0">
              <a:prstClr val="black">
                <a:alpha val="29158"/>
              </a:prstClr>
            </a:outerShdw>
          </a:effectLst>
        </p:spPr>
      </p:pic>
      <p:sp>
        <p:nvSpPr>
          <p:cNvPr id="6" name="Oval 5">
            <a:extLst>
              <a:ext uri="{FF2B5EF4-FFF2-40B4-BE49-F238E27FC236}">
                <a16:creationId xmlns:a16="http://schemas.microsoft.com/office/drawing/2014/main" id="{4A01F493-11A6-D113-0BD4-8CC3B6778F79}"/>
              </a:ext>
            </a:extLst>
          </p:cNvPr>
          <p:cNvSpPr/>
          <p:nvPr/>
        </p:nvSpPr>
        <p:spPr>
          <a:xfrm>
            <a:off x="18659708" y="2574031"/>
            <a:ext cx="2796569" cy="946749"/>
          </a:xfrm>
          <a:prstGeom prst="ellipse">
            <a:avLst/>
          </a:prstGeom>
          <a:noFill/>
          <a:ln w="57150">
            <a:solidFill>
              <a:srgbClr val="F40A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40A84"/>
              </a:solidFill>
            </a:endParaRPr>
          </a:p>
        </p:txBody>
      </p:sp>
    </p:spTree>
    <p:extLst>
      <p:ext uri="{BB962C8B-B14F-4D97-AF65-F5344CB8AC3E}">
        <p14:creationId xmlns:p14="http://schemas.microsoft.com/office/powerpoint/2010/main" val="4118616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E1A203-AE41-E968-EEE6-1905FE43F06C}"/>
              </a:ext>
            </a:extLst>
          </p:cNvPr>
          <p:cNvSpPr/>
          <p:nvPr/>
        </p:nvSpPr>
        <p:spPr>
          <a:xfrm>
            <a:off x="-267357" y="-803103"/>
            <a:ext cx="22636422" cy="2609321"/>
          </a:xfrm>
          <a:prstGeom prst="rect">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5" name="TextBox 14">
            <a:extLst>
              <a:ext uri="{FF2B5EF4-FFF2-40B4-BE49-F238E27FC236}">
                <a16:creationId xmlns:a16="http://schemas.microsoft.com/office/drawing/2014/main" id="{5F2502FD-4318-4094-8FDE-12B7AEA97209}"/>
              </a:ext>
            </a:extLst>
          </p:cNvPr>
          <p:cNvSpPr txBox="1"/>
          <p:nvPr/>
        </p:nvSpPr>
        <p:spPr>
          <a:xfrm>
            <a:off x="527028" y="361484"/>
            <a:ext cx="20620085" cy="1373428"/>
          </a:xfrm>
          <a:prstGeom prst="rect">
            <a:avLst/>
          </a:prstGeom>
          <a:noFill/>
        </p:spPr>
        <p:txBody>
          <a:bodyPr wrap="none" rtlCol="0">
            <a:noAutofit/>
          </a:bodyPr>
          <a:lstStyle/>
          <a:p>
            <a:r>
              <a:rPr lang="en-US" sz="7200" dirty="0">
                <a:latin typeface="Gotham Bold" pitchFamily="50" charset="0"/>
                <a:cs typeface="Gotham Bold" pitchFamily="50" charset="0"/>
              </a:rPr>
              <a:t>Course Information</a:t>
            </a:r>
          </a:p>
        </p:txBody>
      </p:sp>
      <p:sp>
        <p:nvSpPr>
          <p:cNvPr id="3" name="TextBox 2">
            <a:extLst>
              <a:ext uri="{FF2B5EF4-FFF2-40B4-BE49-F238E27FC236}">
                <a16:creationId xmlns:a16="http://schemas.microsoft.com/office/drawing/2014/main" id="{D091C775-AB72-750A-083A-411B9EF444C8}"/>
              </a:ext>
            </a:extLst>
          </p:cNvPr>
          <p:cNvSpPr txBox="1"/>
          <p:nvPr/>
        </p:nvSpPr>
        <p:spPr>
          <a:xfrm>
            <a:off x="10313234" y="2503014"/>
            <a:ext cx="10133350" cy="7319939"/>
          </a:xfrm>
          <a:prstGeom prst="rect">
            <a:avLst/>
          </a:prstGeom>
          <a:noFill/>
        </p:spPr>
        <p:txBody>
          <a:bodyPr wrap="square" rtlCol="0">
            <a:noAutofit/>
          </a:bodyPr>
          <a:lstStyle/>
          <a:p>
            <a:r>
              <a:rPr lang="en-US" sz="3600" dirty="0">
                <a:latin typeface="Gotham Light"/>
                <a:cs typeface="Gotham Light" pitchFamily="50" charset="0"/>
              </a:rPr>
              <a:t>Here you will find the Course Summary data and, for TPR-led courses, Course Schedule, Student Attendance, and Student Homework Completion data.</a:t>
            </a:r>
          </a:p>
          <a:p>
            <a:endParaRPr lang="en-US" sz="3600" dirty="0">
              <a:latin typeface="Gotham Light"/>
              <a:cs typeface="Gotham Light" pitchFamily="50" charset="0"/>
            </a:endParaRPr>
          </a:p>
          <a:p>
            <a:r>
              <a:rPr lang="en-US" sz="3600" dirty="0">
                <a:latin typeface="Gotham Light"/>
                <a:cs typeface="Gotham Light" pitchFamily="50" charset="0"/>
              </a:rPr>
              <a:t>To view Student Attendance and Student Homework Completion data, click on the </a:t>
            </a:r>
            <a:r>
              <a:rPr lang="en-US" sz="3600" b="1" dirty="0">
                <a:solidFill>
                  <a:srgbClr val="F40A84"/>
                </a:solidFill>
                <a:latin typeface="Gotham Bold" pitchFamily="2" charset="0"/>
                <a:cs typeface="Gotham Bold" pitchFamily="2" charset="0"/>
              </a:rPr>
              <a:t>Homework &amp; Attendance </a:t>
            </a:r>
            <a:r>
              <a:rPr lang="en-US" sz="3600" dirty="0">
                <a:latin typeface="Gotham Light"/>
                <a:cs typeface="Gotham Light" pitchFamily="50" charset="0"/>
              </a:rPr>
              <a:t>button for the relevant session in the listed schedule:</a:t>
            </a:r>
          </a:p>
        </p:txBody>
      </p:sp>
      <p:pic>
        <p:nvPicPr>
          <p:cNvPr id="7" name="Picture 6">
            <a:extLst>
              <a:ext uri="{FF2B5EF4-FFF2-40B4-BE49-F238E27FC236}">
                <a16:creationId xmlns:a16="http://schemas.microsoft.com/office/drawing/2014/main" id="{1C6F354D-0471-DF32-3D6A-02ADA084C3E4}"/>
              </a:ext>
            </a:extLst>
          </p:cNvPr>
          <p:cNvPicPr>
            <a:picLocks noChangeAspect="1"/>
          </p:cNvPicPr>
          <p:nvPr/>
        </p:nvPicPr>
        <p:blipFill>
          <a:blip r:embed="rId3">
            <a:extLst>
              <a:ext uri="{28A0092B-C50C-407E-A947-70E740481C1C}">
                <a14:useLocalDpi xmlns:a14="http://schemas.microsoft.com/office/drawing/2010/main" val="0"/>
              </a:ext>
            </a:extLst>
          </a:blip>
          <a:srcRect l="173" r="173"/>
          <a:stretch/>
        </p:blipFill>
        <p:spPr>
          <a:xfrm>
            <a:off x="970442" y="2423251"/>
            <a:ext cx="8290789" cy="8695381"/>
          </a:xfrm>
          <a:prstGeom prst="rect">
            <a:avLst/>
          </a:prstGeom>
          <a:solidFill>
            <a:schemeClr val="bg1"/>
          </a:solidFill>
          <a:ln>
            <a:noFill/>
          </a:ln>
          <a:effectLst>
            <a:outerShdw blurRad="298948" dist="25400" dir="2700000" sx="101000" sy="101000" algn="tl" rotWithShape="0">
              <a:prstClr val="black">
                <a:alpha val="29158"/>
              </a:prstClr>
            </a:outerShdw>
          </a:effectLst>
        </p:spPr>
      </p:pic>
      <p:sp>
        <p:nvSpPr>
          <p:cNvPr id="8" name="Oval 7">
            <a:extLst>
              <a:ext uri="{FF2B5EF4-FFF2-40B4-BE49-F238E27FC236}">
                <a16:creationId xmlns:a16="http://schemas.microsoft.com/office/drawing/2014/main" id="{D8DFCC29-6011-87D7-9AAF-CFEC95F79A07}"/>
              </a:ext>
            </a:extLst>
          </p:cNvPr>
          <p:cNvSpPr/>
          <p:nvPr/>
        </p:nvSpPr>
        <p:spPr>
          <a:xfrm>
            <a:off x="7229561" y="7432623"/>
            <a:ext cx="2088037" cy="827712"/>
          </a:xfrm>
          <a:prstGeom prst="ellipse">
            <a:avLst/>
          </a:prstGeom>
          <a:noFill/>
          <a:ln w="57150">
            <a:solidFill>
              <a:srgbClr val="F40A84"/>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02483FC6-758D-DD14-53E8-6F1E48586CC6}"/>
              </a:ext>
            </a:extLst>
          </p:cNvPr>
          <p:cNvGrpSpPr/>
          <p:nvPr/>
        </p:nvGrpSpPr>
        <p:grpSpPr>
          <a:xfrm rot="5400000" flipH="1">
            <a:off x="9464554" y="6800856"/>
            <a:ext cx="2745031" cy="2771351"/>
            <a:chOff x="986494" y="3203444"/>
            <a:chExt cx="1589993" cy="2048398"/>
          </a:xfrm>
          <a:effectLst>
            <a:outerShdw blurRad="63500" sx="102000" sy="102000" algn="ctr" rotWithShape="0">
              <a:prstClr val="black">
                <a:alpha val="40000"/>
              </a:prstClr>
            </a:outerShdw>
          </a:effectLst>
        </p:grpSpPr>
        <p:pic>
          <p:nvPicPr>
            <p:cNvPr id="10" name="Graphic 9" descr="Arrow Clockwise curve">
              <a:extLst>
                <a:ext uri="{FF2B5EF4-FFF2-40B4-BE49-F238E27FC236}">
                  <a16:creationId xmlns:a16="http://schemas.microsoft.com/office/drawing/2014/main" id="{66F1D0A8-BABC-8D31-721B-1A08EC1F59F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047322" flipH="1">
              <a:off x="1027384" y="3210881"/>
              <a:ext cx="1549103" cy="2040961"/>
            </a:xfrm>
            <a:prstGeom prst="rect">
              <a:avLst/>
            </a:prstGeom>
          </p:spPr>
        </p:pic>
        <p:pic>
          <p:nvPicPr>
            <p:cNvPr id="16" name="Graphic 15" descr="Arrow Clockwise curve">
              <a:extLst>
                <a:ext uri="{FF2B5EF4-FFF2-40B4-BE49-F238E27FC236}">
                  <a16:creationId xmlns:a16="http://schemas.microsoft.com/office/drawing/2014/main" id="{22F884EB-9C3A-9090-6D4F-6DD404BAE76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047322" flipH="1">
              <a:off x="986494" y="3203444"/>
              <a:ext cx="1549103" cy="2040961"/>
            </a:xfrm>
            <a:prstGeom prst="rect">
              <a:avLst/>
            </a:prstGeom>
          </p:spPr>
        </p:pic>
      </p:grpSp>
    </p:spTree>
    <p:extLst>
      <p:ext uri="{BB962C8B-B14F-4D97-AF65-F5344CB8AC3E}">
        <p14:creationId xmlns:p14="http://schemas.microsoft.com/office/powerpoint/2010/main" val="4145771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E1A203-AE41-E968-EEE6-1905FE43F06C}"/>
              </a:ext>
            </a:extLst>
          </p:cNvPr>
          <p:cNvSpPr/>
          <p:nvPr/>
        </p:nvSpPr>
        <p:spPr>
          <a:xfrm>
            <a:off x="-267357" y="-803103"/>
            <a:ext cx="22636422" cy="2609321"/>
          </a:xfrm>
          <a:prstGeom prst="rect">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5" name="TextBox 14">
            <a:extLst>
              <a:ext uri="{FF2B5EF4-FFF2-40B4-BE49-F238E27FC236}">
                <a16:creationId xmlns:a16="http://schemas.microsoft.com/office/drawing/2014/main" id="{5F2502FD-4318-4094-8FDE-12B7AEA97209}"/>
              </a:ext>
            </a:extLst>
          </p:cNvPr>
          <p:cNvSpPr txBox="1"/>
          <p:nvPr/>
        </p:nvSpPr>
        <p:spPr>
          <a:xfrm>
            <a:off x="527028" y="361484"/>
            <a:ext cx="20620085" cy="1373428"/>
          </a:xfrm>
          <a:prstGeom prst="rect">
            <a:avLst/>
          </a:prstGeom>
          <a:noFill/>
        </p:spPr>
        <p:txBody>
          <a:bodyPr wrap="none" rtlCol="0">
            <a:noAutofit/>
          </a:bodyPr>
          <a:lstStyle/>
          <a:p>
            <a:r>
              <a:rPr lang="en-US" sz="7200" dirty="0">
                <a:latin typeface="Gotham Bold" pitchFamily="50" charset="0"/>
                <a:cs typeface="Gotham Bold" pitchFamily="50" charset="0"/>
              </a:rPr>
              <a:t>Student Information</a:t>
            </a:r>
          </a:p>
        </p:txBody>
      </p:sp>
      <p:sp>
        <p:nvSpPr>
          <p:cNvPr id="3" name="TextBox 2">
            <a:extLst>
              <a:ext uri="{FF2B5EF4-FFF2-40B4-BE49-F238E27FC236}">
                <a16:creationId xmlns:a16="http://schemas.microsoft.com/office/drawing/2014/main" id="{D091C775-AB72-750A-083A-411B9EF444C8}"/>
              </a:ext>
            </a:extLst>
          </p:cNvPr>
          <p:cNvSpPr txBox="1"/>
          <p:nvPr/>
        </p:nvSpPr>
        <p:spPr>
          <a:xfrm>
            <a:off x="463188" y="2143263"/>
            <a:ext cx="7789858" cy="3624491"/>
          </a:xfrm>
          <a:prstGeom prst="rect">
            <a:avLst/>
          </a:prstGeom>
          <a:noFill/>
        </p:spPr>
        <p:txBody>
          <a:bodyPr wrap="square" rtlCol="0">
            <a:no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Gotham Light" pitchFamily="50" charset="0"/>
                <a:ea typeface="+mn-ea"/>
                <a:cs typeface="Gotham Light" pitchFamily="50" charset="0"/>
              </a:rPr>
              <a:t>This tab contains Course Roster data and Student Score data.</a:t>
            </a:r>
          </a:p>
          <a:p>
            <a:pPr marL="0" marR="0" lvl="0" indent="0" defTabSz="457200" rtl="0" eaLnBrk="1" fontAlgn="auto" latinLnBrk="0" hangingPunct="1">
              <a:lnSpc>
                <a:spcPct val="100000"/>
              </a:lnSpc>
              <a:spcBef>
                <a:spcPts val="0"/>
              </a:spcBef>
              <a:spcAft>
                <a:spcPts val="0"/>
              </a:spcAft>
              <a:buClrTx/>
              <a:buSzTx/>
              <a:buFontTx/>
              <a:buNone/>
              <a:tabLst/>
              <a:defRPr/>
            </a:pPr>
            <a:endParaRPr lang="en-US" sz="3600" dirty="0">
              <a:solidFill>
                <a:prstClr val="black"/>
              </a:solidFill>
              <a:latin typeface="Gotham Light" pitchFamily="50" charset="0"/>
              <a:cs typeface="Gotham Light" pitchFamily="50" charset="0"/>
            </a:endParaRPr>
          </a:p>
          <a:p>
            <a:pPr>
              <a:defRPr/>
            </a:pPr>
            <a:r>
              <a:rPr kumimoji="0" lang="en-US" sz="3600" b="0" i="0" u="none" strike="noStrike" kern="1200" cap="none" spc="0" normalizeH="0" baseline="0" noProof="0" dirty="0">
                <a:ln>
                  <a:noFill/>
                </a:ln>
                <a:solidFill>
                  <a:prstClr val="black"/>
                </a:solidFill>
                <a:effectLst/>
                <a:uLnTx/>
                <a:uFillTx/>
                <a:latin typeface="Gotham Light" pitchFamily="50" charset="0"/>
                <a:ea typeface="+mn-ea"/>
                <a:cs typeface="Gotham Light" pitchFamily="50" charset="0"/>
              </a:rPr>
              <a:t>To view Student Score data, click on the </a:t>
            </a:r>
            <a:r>
              <a:rPr kumimoji="0" lang="en-US" sz="3600" b="1" u="none" strike="noStrike" kern="1200" cap="none" spc="0" normalizeH="0" baseline="0" noProof="0" dirty="0">
                <a:ln>
                  <a:noFill/>
                </a:ln>
                <a:solidFill>
                  <a:srgbClr val="F40A84"/>
                </a:solidFill>
                <a:effectLst/>
                <a:uLnTx/>
                <a:uFillTx/>
                <a:latin typeface="Gotham Bold" pitchFamily="2" charset="0"/>
                <a:cs typeface="Gotham Bold" pitchFamily="2" charset="0"/>
              </a:rPr>
              <a:t>View Scores </a:t>
            </a:r>
            <a:r>
              <a:rPr kumimoji="0" lang="en-US" sz="3600" b="0" i="0" u="none" strike="noStrike" kern="1200" cap="none" spc="0" normalizeH="0" baseline="0" noProof="0" dirty="0">
                <a:ln>
                  <a:noFill/>
                </a:ln>
                <a:solidFill>
                  <a:prstClr val="black"/>
                </a:solidFill>
                <a:effectLst/>
                <a:uLnTx/>
                <a:uFillTx/>
                <a:latin typeface="Gotham Light" pitchFamily="50" charset="0"/>
                <a:ea typeface="+mn-ea"/>
                <a:cs typeface="Gotham Light" pitchFamily="50" charset="0"/>
              </a:rPr>
              <a:t>button for the relevant student in the class roster.</a:t>
            </a:r>
          </a:p>
          <a:p>
            <a:pPr>
              <a:defRPr/>
            </a:pPr>
            <a:endParaRPr lang="en-US" sz="3600" dirty="0">
              <a:solidFill>
                <a:prstClr val="black"/>
              </a:solidFill>
              <a:latin typeface="Gotham Light" pitchFamily="50" charset="0"/>
              <a:cs typeface="Gotham Light" pitchFamily="50" charset="0"/>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Gotham Light" pitchFamily="50" charset="0"/>
                <a:ea typeface="+mn-ea"/>
                <a:cs typeface="Gotham Light" pitchFamily="50" charset="0"/>
              </a:rPr>
              <a:t>To view a full PDF Score </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Gotham Light" pitchFamily="50" charset="0"/>
                <a:ea typeface="+mn-ea"/>
                <a:cs typeface="Gotham Light" pitchFamily="50" charset="0"/>
              </a:rPr>
              <a:t>Report, click on the </a:t>
            </a:r>
            <a:r>
              <a:rPr kumimoji="0" lang="en-US" sz="3600" b="1" u="none" strike="noStrike" kern="1200" cap="none" spc="0" normalizeH="0" baseline="0" noProof="0" dirty="0">
                <a:ln>
                  <a:noFill/>
                </a:ln>
                <a:solidFill>
                  <a:srgbClr val="70C1BE"/>
                </a:solidFill>
                <a:effectLst/>
                <a:uLnTx/>
                <a:uFillTx/>
                <a:latin typeface="Gotham Bold" pitchFamily="2" charset="0"/>
                <a:cs typeface="Gotham Bold" pitchFamily="2" charset="0"/>
              </a:rPr>
              <a:t>View </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dirty="0">
                <a:ln>
                  <a:noFill/>
                </a:ln>
                <a:solidFill>
                  <a:srgbClr val="70C1BE"/>
                </a:solidFill>
                <a:effectLst/>
                <a:uLnTx/>
                <a:uFillTx/>
                <a:latin typeface="Gotham Bold" pitchFamily="2" charset="0"/>
                <a:cs typeface="Gotham Bold" pitchFamily="2" charset="0"/>
              </a:rPr>
              <a:t>Score Report </a:t>
            </a:r>
            <a:r>
              <a:rPr kumimoji="0" lang="en-US" sz="3600" b="0" i="0" u="none" strike="noStrike" kern="1200" cap="none" spc="0" normalizeH="0" baseline="0" noProof="0" dirty="0">
                <a:ln>
                  <a:noFill/>
                </a:ln>
                <a:solidFill>
                  <a:prstClr val="black"/>
                </a:solidFill>
                <a:effectLst/>
                <a:uLnTx/>
                <a:uFillTx/>
                <a:latin typeface="Gotham Light" pitchFamily="50" charset="0"/>
                <a:ea typeface="+mn-ea"/>
                <a:cs typeface="Gotham Light" pitchFamily="50" charset="0"/>
              </a:rPr>
              <a:t>button </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Gotham Light" pitchFamily="50" charset="0"/>
                <a:ea typeface="+mn-ea"/>
                <a:cs typeface="Gotham Light" pitchFamily="50" charset="0"/>
              </a:rPr>
              <a:t>within the “View Scores” </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Gotham Light" pitchFamily="50" charset="0"/>
                <a:ea typeface="+mn-ea"/>
                <a:cs typeface="Gotham Light" pitchFamily="50" charset="0"/>
              </a:rPr>
              <a:t>window.</a:t>
            </a:r>
          </a:p>
          <a:p>
            <a:pPr>
              <a:defRPr/>
            </a:pPr>
            <a:endParaRPr lang="en-US" sz="3600" dirty="0"/>
          </a:p>
        </p:txBody>
      </p:sp>
      <p:sp>
        <p:nvSpPr>
          <p:cNvPr id="4" name="TextBox 3">
            <a:extLst>
              <a:ext uri="{FF2B5EF4-FFF2-40B4-BE49-F238E27FC236}">
                <a16:creationId xmlns:a16="http://schemas.microsoft.com/office/drawing/2014/main" id="{2171E5A6-6191-59D2-CD85-1B4DF2904609}"/>
              </a:ext>
            </a:extLst>
          </p:cNvPr>
          <p:cNvSpPr txBox="1"/>
          <p:nvPr/>
        </p:nvSpPr>
        <p:spPr>
          <a:xfrm>
            <a:off x="144824" y="10374992"/>
            <a:ext cx="16216444" cy="923330"/>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otham Light" pitchFamily="50" charset="0"/>
              <a:ea typeface="+mn-ea"/>
              <a:cs typeface="Gotham Light" pitchFamily="50" charset="0"/>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Light" pitchFamily="50" charset="0"/>
                <a:ea typeface="+mn-ea"/>
                <a:cs typeface="Gotham Light" pitchFamily="50" charset="0"/>
              </a:rPr>
              <a:t>Please note: Deferred Registration links are unique to each student. If a student did not receive an email with their registration link upon enrollment, you can provide this link to the student so he/she can set up his/her online access. </a:t>
            </a:r>
          </a:p>
        </p:txBody>
      </p:sp>
      <p:pic>
        <p:nvPicPr>
          <p:cNvPr id="7" name="Picture 6">
            <a:extLst>
              <a:ext uri="{FF2B5EF4-FFF2-40B4-BE49-F238E27FC236}">
                <a16:creationId xmlns:a16="http://schemas.microsoft.com/office/drawing/2014/main" id="{05B704F7-33D2-3425-F2B3-185E6D572C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22696" y="2148925"/>
            <a:ext cx="11588254" cy="4632616"/>
          </a:xfrm>
          <a:prstGeom prst="rect">
            <a:avLst/>
          </a:prstGeom>
          <a:solidFill>
            <a:schemeClr val="bg1"/>
          </a:solidFill>
          <a:ln>
            <a:noFill/>
          </a:ln>
          <a:effectLst>
            <a:outerShdw blurRad="298948" dist="25400" dir="2700000" sx="101000" sy="101000" algn="tl" rotWithShape="0">
              <a:prstClr val="black">
                <a:alpha val="29158"/>
              </a:prstClr>
            </a:outerShdw>
          </a:effectLst>
        </p:spPr>
      </p:pic>
      <p:pic>
        <p:nvPicPr>
          <p:cNvPr id="9" name="Picture 8">
            <a:extLst>
              <a:ext uri="{FF2B5EF4-FFF2-40B4-BE49-F238E27FC236}">
                <a16:creationId xmlns:a16="http://schemas.microsoft.com/office/drawing/2014/main" id="{8DB0E6A0-3142-660C-E021-DA721D2337A2}"/>
              </a:ext>
            </a:extLst>
          </p:cNvPr>
          <p:cNvPicPr>
            <a:picLocks noChangeAspect="1"/>
          </p:cNvPicPr>
          <p:nvPr/>
        </p:nvPicPr>
        <p:blipFill>
          <a:blip r:embed="rId4">
            <a:extLst>
              <a:ext uri="{28A0092B-C50C-407E-A947-70E740481C1C}">
                <a14:useLocalDpi xmlns:a14="http://schemas.microsoft.com/office/drawing/2010/main" val="0"/>
              </a:ext>
            </a:extLst>
          </a:blip>
          <a:srcRect t="427" b="427"/>
          <a:stretch/>
        </p:blipFill>
        <p:spPr>
          <a:xfrm>
            <a:off x="8253046" y="6150873"/>
            <a:ext cx="10627822" cy="4278992"/>
          </a:xfrm>
          <a:prstGeom prst="rect">
            <a:avLst/>
          </a:prstGeom>
          <a:solidFill>
            <a:schemeClr val="bg1"/>
          </a:solidFill>
          <a:ln>
            <a:noFill/>
          </a:ln>
          <a:effectLst>
            <a:outerShdw blurRad="298948" dist="25400" dir="2700000" sx="101000" sy="101000" algn="tl" rotWithShape="0">
              <a:prstClr val="black">
                <a:alpha val="29158"/>
              </a:prstClr>
            </a:outerShdw>
          </a:effectLst>
        </p:spPr>
      </p:pic>
      <p:sp>
        <p:nvSpPr>
          <p:cNvPr id="10" name="Oval 9">
            <a:extLst>
              <a:ext uri="{FF2B5EF4-FFF2-40B4-BE49-F238E27FC236}">
                <a16:creationId xmlns:a16="http://schemas.microsoft.com/office/drawing/2014/main" id="{67EC6DBB-FC07-A625-FA12-869B20F5D5D6}"/>
              </a:ext>
            </a:extLst>
          </p:cNvPr>
          <p:cNvSpPr/>
          <p:nvPr/>
        </p:nvSpPr>
        <p:spPr>
          <a:xfrm>
            <a:off x="19507201" y="5172670"/>
            <a:ext cx="2088037" cy="827712"/>
          </a:xfrm>
          <a:prstGeom prst="ellipse">
            <a:avLst/>
          </a:prstGeom>
          <a:noFill/>
          <a:ln w="57150">
            <a:solidFill>
              <a:srgbClr val="F40A84"/>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569840F-4FEA-C892-F834-BE4426C39A5C}"/>
              </a:ext>
            </a:extLst>
          </p:cNvPr>
          <p:cNvGrpSpPr/>
          <p:nvPr/>
        </p:nvGrpSpPr>
        <p:grpSpPr>
          <a:xfrm rot="3761455" flipH="1">
            <a:off x="19111555" y="5978284"/>
            <a:ext cx="1868709" cy="1886627"/>
            <a:chOff x="986494" y="3203444"/>
            <a:chExt cx="1589993" cy="2048398"/>
          </a:xfrm>
          <a:effectLst>
            <a:outerShdw blurRad="63500" sx="102000" sy="102000" algn="ctr" rotWithShape="0">
              <a:prstClr val="black">
                <a:alpha val="40000"/>
              </a:prstClr>
            </a:outerShdw>
          </a:effectLst>
        </p:grpSpPr>
        <p:pic>
          <p:nvPicPr>
            <p:cNvPr id="12" name="Graphic 11" descr="Arrow Clockwise curve">
              <a:extLst>
                <a:ext uri="{FF2B5EF4-FFF2-40B4-BE49-F238E27FC236}">
                  <a16:creationId xmlns:a16="http://schemas.microsoft.com/office/drawing/2014/main" id="{2DA2BA97-D902-340E-B406-01D6BE472C0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0047322" flipH="1">
              <a:off x="1027384" y="3210881"/>
              <a:ext cx="1549103" cy="2040961"/>
            </a:xfrm>
            <a:prstGeom prst="rect">
              <a:avLst/>
            </a:prstGeom>
          </p:spPr>
        </p:pic>
        <p:pic>
          <p:nvPicPr>
            <p:cNvPr id="13" name="Graphic 12" descr="Arrow Clockwise curve">
              <a:extLst>
                <a:ext uri="{FF2B5EF4-FFF2-40B4-BE49-F238E27FC236}">
                  <a16:creationId xmlns:a16="http://schemas.microsoft.com/office/drawing/2014/main" id="{19869E46-EB3A-342F-F0F8-D1A57D6ECB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0047322" flipH="1">
              <a:off x="986494" y="3203444"/>
              <a:ext cx="1549103" cy="2040961"/>
            </a:xfrm>
            <a:prstGeom prst="rect">
              <a:avLst/>
            </a:prstGeom>
          </p:spPr>
        </p:pic>
      </p:grpSp>
      <p:sp>
        <p:nvSpPr>
          <p:cNvPr id="14" name="Oval 13">
            <a:extLst>
              <a:ext uri="{FF2B5EF4-FFF2-40B4-BE49-F238E27FC236}">
                <a16:creationId xmlns:a16="http://schemas.microsoft.com/office/drawing/2014/main" id="{F34A6806-7CED-48C4-4AE2-8B8D2E034958}"/>
              </a:ext>
            </a:extLst>
          </p:cNvPr>
          <p:cNvSpPr/>
          <p:nvPr/>
        </p:nvSpPr>
        <p:spPr>
          <a:xfrm>
            <a:off x="11124790" y="7543475"/>
            <a:ext cx="2088037" cy="827712"/>
          </a:xfrm>
          <a:prstGeom prst="ellipse">
            <a:avLst/>
          </a:prstGeom>
          <a:noFill/>
          <a:ln w="57150">
            <a:solidFill>
              <a:srgbClr val="70C1B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6134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E1A203-AE41-E968-EEE6-1905FE43F06C}"/>
              </a:ext>
            </a:extLst>
          </p:cNvPr>
          <p:cNvSpPr/>
          <p:nvPr/>
        </p:nvSpPr>
        <p:spPr>
          <a:xfrm>
            <a:off x="-267357" y="-803103"/>
            <a:ext cx="22636422" cy="2609321"/>
          </a:xfrm>
          <a:prstGeom prst="rect">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5" name="TextBox 14">
            <a:extLst>
              <a:ext uri="{FF2B5EF4-FFF2-40B4-BE49-F238E27FC236}">
                <a16:creationId xmlns:a16="http://schemas.microsoft.com/office/drawing/2014/main" id="{5F2502FD-4318-4094-8FDE-12B7AEA97209}"/>
              </a:ext>
            </a:extLst>
          </p:cNvPr>
          <p:cNvSpPr txBox="1"/>
          <p:nvPr/>
        </p:nvSpPr>
        <p:spPr>
          <a:xfrm>
            <a:off x="527028" y="361484"/>
            <a:ext cx="20620085" cy="1373428"/>
          </a:xfrm>
          <a:prstGeom prst="rect">
            <a:avLst/>
          </a:prstGeom>
          <a:noFill/>
        </p:spPr>
        <p:txBody>
          <a:bodyPr wrap="none" rtlCol="0">
            <a:noAutofit/>
          </a:bodyPr>
          <a:lstStyle/>
          <a:p>
            <a:r>
              <a:rPr lang="en-US" sz="7200" dirty="0">
                <a:latin typeface="Gotham Bold" pitchFamily="50" charset="0"/>
                <a:cs typeface="Gotham Bold" pitchFamily="50" charset="0"/>
              </a:rPr>
              <a:t>View Score Reports</a:t>
            </a:r>
          </a:p>
        </p:txBody>
      </p:sp>
      <p:sp>
        <p:nvSpPr>
          <p:cNvPr id="3" name="TextBox 2">
            <a:extLst>
              <a:ext uri="{FF2B5EF4-FFF2-40B4-BE49-F238E27FC236}">
                <a16:creationId xmlns:a16="http://schemas.microsoft.com/office/drawing/2014/main" id="{D091C775-AB72-750A-083A-411B9EF444C8}"/>
              </a:ext>
            </a:extLst>
          </p:cNvPr>
          <p:cNvSpPr txBox="1"/>
          <p:nvPr/>
        </p:nvSpPr>
        <p:spPr>
          <a:xfrm>
            <a:off x="11881464" y="3298084"/>
            <a:ext cx="8915273" cy="3624491"/>
          </a:xfrm>
          <a:prstGeom prst="rect">
            <a:avLst/>
          </a:prstGeom>
          <a:noFill/>
        </p:spPr>
        <p:txBody>
          <a:bodyPr wrap="square" rtlCol="0">
            <a:noAutofit/>
          </a:bodyPr>
          <a:lstStyle/>
          <a:p>
            <a:r>
              <a:rPr lang="en-US" sz="3600" dirty="0">
                <a:latin typeface="Gotham Light" pitchFamily="50" charset="0"/>
                <a:cs typeface="Gotham Light" pitchFamily="50" charset="0"/>
              </a:rPr>
              <a:t>Access individual student score data for tests and drills, view students and class score trends, and track progress in the online portal on this tab.</a:t>
            </a:r>
          </a:p>
        </p:txBody>
      </p:sp>
      <p:pic>
        <p:nvPicPr>
          <p:cNvPr id="5" name="Picture 4">
            <a:extLst>
              <a:ext uri="{FF2B5EF4-FFF2-40B4-BE49-F238E27FC236}">
                <a16:creationId xmlns:a16="http://schemas.microsoft.com/office/drawing/2014/main" id="{DC239B2C-E6A4-D869-9B62-765E0014402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7028" y="2168114"/>
            <a:ext cx="10712329" cy="8924700"/>
          </a:xfrm>
          <a:prstGeom prst="rect">
            <a:avLst/>
          </a:prstGeom>
          <a:solidFill>
            <a:schemeClr val="bg1"/>
          </a:solidFill>
          <a:ln>
            <a:noFill/>
          </a:ln>
          <a:effectLst>
            <a:outerShdw blurRad="298948" dist="25400" dir="2700000" sx="101000" sy="101000" algn="tl" rotWithShape="0">
              <a:prstClr val="black">
                <a:alpha val="29158"/>
              </a:prstClr>
            </a:outerShdw>
          </a:effectLst>
        </p:spPr>
      </p:pic>
    </p:spTree>
    <p:extLst>
      <p:ext uri="{BB962C8B-B14F-4D97-AF65-F5344CB8AC3E}">
        <p14:creationId xmlns:p14="http://schemas.microsoft.com/office/powerpoint/2010/main" val="489704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E1A203-AE41-E968-EEE6-1905FE43F06C}"/>
              </a:ext>
            </a:extLst>
          </p:cNvPr>
          <p:cNvSpPr/>
          <p:nvPr/>
        </p:nvSpPr>
        <p:spPr>
          <a:xfrm>
            <a:off x="-267357" y="-803103"/>
            <a:ext cx="22636422" cy="2609321"/>
          </a:xfrm>
          <a:prstGeom prst="rect">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5" name="TextBox 14">
            <a:extLst>
              <a:ext uri="{FF2B5EF4-FFF2-40B4-BE49-F238E27FC236}">
                <a16:creationId xmlns:a16="http://schemas.microsoft.com/office/drawing/2014/main" id="{5F2502FD-4318-4094-8FDE-12B7AEA97209}"/>
              </a:ext>
            </a:extLst>
          </p:cNvPr>
          <p:cNvSpPr txBox="1"/>
          <p:nvPr/>
        </p:nvSpPr>
        <p:spPr>
          <a:xfrm>
            <a:off x="527028" y="361484"/>
            <a:ext cx="20620085" cy="1373428"/>
          </a:xfrm>
          <a:prstGeom prst="rect">
            <a:avLst/>
          </a:prstGeom>
          <a:noFill/>
        </p:spPr>
        <p:txBody>
          <a:bodyPr wrap="none" rtlCol="0">
            <a:noAutofit/>
          </a:bodyPr>
          <a:lstStyle/>
          <a:p>
            <a:r>
              <a:rPr lang="en-US" sz="7200" dirty="0">
                <a:latin typeface="Gotham Bold" pitchFamily="50" charset="0"/>
                <a:cs typeface="Gotham Bold" pitchFamily="50" charset="0"/>
              </a:rPr>
              <a:t>View Score Reports</a:t>
            </a:r>
          </a:p>
        </p:txBody>
      </p:sp>
      <p:sp>
        <p:nvSpPr>
          <p:cNvPr id="3" name="TextBox 2">
            <a:extLst>
              <a:ext uri="{FF2B5EF4-FFF2-40B4-BE49-F238E27FC236}">
                <a16:creationId xmlns:a16="http://schemas.microsoft.com/office/drawing/2014/main" id="{D091C775-AB72-750A-083A-411B9EF444C8}"/>
              </a:ext>
            </a:extLst>
          </p:cNvPr>
          <p:cNvSpPr txBox="1"/>
          <p:nvPr/>
        </p:nvSpPr>
        <p:spPr>
          <a:xfrm>
            <a:off x="791433" y="2102330"/>
            <a:ext cx="20708690" cy="3624491"/>
          </a:xfrm>
          <a:prstGeom prst="rect">
            <a:avLst/>
          </a:prstGeom>
          <a:noFill/>
        </p:spPr>
        <p:txBody>
          <a:bodyPr wrap="square" rtlCol="0">
            <a:no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Gotham Light"/>
                <a:cs typeface="Gotham Book" pitchFamily="50" charset="0"/>
              </a:rPr>
              <a:t>In order to generate reports for specific tests or drills, please select the relevant test/drill from the drop-down menu:</a:t>
            </a:r>
          </a:p>
        </p:txBody>
      </p:sp>
      <p:pic>
        <p:nvPicPr>
          <p:cNvPr id="4" name="Picture 3">
            <a:extLst>
              <a:ext uri="{FF2B5EF4-FFF2-40B4-BE49-F238E27FC236}">
                <a16:creationId xmlns:a16="http://schemas.microsoft.com/office/drawing/2014/main" id="{BA34A38C-EDF5-9621-0E7C-77C474F808A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00041" y="3934191"/>
            <a:ext cx="13401064" cy="5921712"/>
          </a:xfrm>
          <a:prstGeom prst="rect">
            <a:avLst/>
          </a:prstGeom>
          <a:solidFill>
            <a:schemeClr val="bg1"/>
          </a:solidFill>
          <a:ln>
            <a:noFill/>
          </a:ln>
          <a:effectLst>
            <a:outerShdw blurRad="298948" dist="25400" dir="2700000" sx="101000" sy="101000" algn="tl" rotWithShape="0">
              <a:prstClr val="black">
                <a:alpha val="29158"/>
              </a:prstClr>
            </a:outerShdw>
          </a:effectLst>
        </p:spPr>
      </p:pic>
      <p:sp>
        <p:nvSpPr>
          <p:cNvPr id="6" name="Oval 5">
            <a:extLst>
              <a:ext uri="{FF2B5EF4-FFF2-40B4-BE49-F238E27FC236}">
                <a16:creationId xmlns:a16="http://schemas.microsoft.com/office/drawing/2014/main" id="{B9A6F52F-C7F3-C6FC-4E2F-C04181FE7690}"/>
              </a:ext>
            </a:extLst>
          </p:cNvPr>
          <p:cNvSpPr/>
          <p:nvPr/>
        </p:nvSpPr>
        <p:spPr>
          <a:xfrm>
            <a:off x="2500041" y="5919603"/>
            <a:ext cx="3736167" cy="1029838"/>
          </a:xfrm>
          <a:prstGeom prst="ellipse">
            <a:avLst/>
          </a:prstGeom>
          <a:noFill/>
          <a:ln w="57150">
            <a:solidFill>
              <a:srgbClr val="F40A84"/>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5029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E1A203-AE41-E968-EEE6-1905FE43F06C}"/>
              </a:ext>
            </a:extLst>
          </p:cNvPr>
          <p:cNvSpPr/>
          <p:nvPr/>
        </p:nvSpPr>
        <p:spPr>
          <a:xfrm>
            <a:off x="-267357" y="-803103"/>
            <a:ext cx="22636422" cy="2609321"/>
          </a:xfrm>
          <a:prstGeom prst="rect">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5" name="TextBox 14">
            <a:extLst>
              <a:ext uri="{FF2B5EF4-FFF2-40B4-BE49-F238E27FC236}">
                <a16:creationId xmlns:a16="http://schemas.microsoft.com/office/drawing/2014/main" id="{5F2502FD-4318-4094-8FDE-12B7AEA97209}"/>
              </a:ext>
            </a:extLst>
          </p:cNvPr>
          <p:cNvSpPr txBox="1"/>
          <p:nvPr/>
        </p:nvSpPr>
        <p:spPr>
          <a:xfrm>
            <a:off x="527028" y="361484"/>
            <a:ext cx="20620085" cy="1373428"/>
          </a:xfrm>
          <a:prstGeom prst="rect">
            <a:avLst/>
          </a:prstGeom>
          <a:noFill/>
        </p:spPr>
        <p:txBody>
          <a:bodyPr wrap="none" rtlCol="0">
            <a:noAutofit/>
          </a:bodyPr>
          <a:lstStyle/>
          <a:p>
            <a:r>
              <a:rPr lang="en-US" sz="7200" b="1" dirty="0">
                <a:latin typeface="Gotham Bold" pitchFamily="2" charset="0"/>
                <a:cs typeface="Gotham Bold" pitchFamily="2" charset="0"/>
              </a:rPr>
              <a:t>Data Parameters for Comprehensive Report</a:t>
            </a:r>
          </a:p>
        </p:txBody>
      </p:sp>
      <p:sp>
        <p:nvSpPr>
          <p:cNvPr id="3" name="TextBox 2">
            <a:extLst>
              <a:ext uri="{FF2B5EF4-FFF2-40B4-BE49-F238E27FC236}">
                <a16:creationId xmlns:a16="http://schemas.microsoft.com/office/drawing/2014/main" id="{D091C775-AB72-750A-083A-411B9EF444C8}"/>
              </a:ext>
            </a:extLst>
          </p:cNvPr>
          <p:cNvSpPr txBox="1"/>
          <p:nvPr/>
        </p:nvSpPr>
        <p:spPr>
          <a:xfrm>
            <a:off x="527028" y="2102330"/>
            <a:ext cx="20973095" cy="3624491"/>
          </a:xfrm>
          <a:prstGeom prst="rect">
            <a:avLst/>
          </a:prstGeom>
          <a:noFill/>
        </p:spPr>
        <p:txBody>
          <a:bodyPr wrap="square" rtlCol="0">
            <a:noAutofit/>
          </a:bodyPr>
          <a:lstStyle/>
          <a:p>
            <a:pPr>
              <a:spcBef>
                <a:spcPts val="1200"/>
              </a:spcBef>
            </a:pPr>
            <a:r>
              <a:rPr lang="en-US" sz="3600" dirty="0">
                <a:latin typeface="Gotham Light"/>
              </a:rPr>
              <a:t>In order to ensure data efficacy for the Comprehensive Report and overall summaries of course score performance, the following data parameters have been instituted:</a:t>
            </a:r>
          </a:p>
          <a:p>
            <a:pPr marL="1028700" lvl="1" indent="-571500">
              <a:spcBef>
                <a:spcPts val="2400"/>
              </a:spcBef>
              <a:buFont typeface="Arial" panose="020B0604020202020204" pitchFamily="34" charset="0"/>
              <a:buChar char="•"/>
            </a:pPr>
            <a:r>
              <a:rPr lang="en-US" sz="2800" dirty="0">
                <a:latin typeface="Gotham Light"/>
              </a:rPr>
              <a:t>Only students who are enrolled in the course selected will be counted in the data.</a:t>
            </a:r>
          </a:p>
          <a:p>
            <a:pPr marL="1028700" lvl="1" indent="-571500">
              <a:spcBef>
                <a:spcPts val="2400"/>
              </a:spcBef>
              <a:buFont typeface="Arial" panose="020B0604020202020204" pitchFamily="34" charset="0"/>
              <a:buChar char="•"/>
            </a:pPr>
            <a:r>
              <a:rPr lang="en-US" sz="2800" dirty="0">
                <a:latin typeface="Gotham Light"/>
              </a:rPr>
              <a:t>Only test data submitted for the course selected will be counted in the data. Any previous or subsequent scores affiliated with a student enrolled in the course selected but submitted for a different course will not be included.</a:t>
            </a:r>
          </a:p>
          <a:p>
            <a:pPr marL="1028700" lvl="1" indent="-571500">
              <a:spcBef>
                <a:spcPts val="2400"/>
              </a:spcBef>
              <a:buFont typeface="Arial" panose="020B0604020202020204" pitchFamily="34" charset="0"/>
              <a:buChar char="•"/>
            </a:pPr>
            <a:r>
              <a:rPr lang="en-US" sz="2800" dirty="0">
                <a:latin typeface="Gotham Light"/>
              </a:rPr>
              <a:t>Only tests completed by greater than or equal to 15% of the total enrolled students in the course will be counted in the data.</a:t>
            </a:r>
          </a:p>
          <a:p>
            <a:pPr marL="1028700" lvl="1" indent="-571500">
              <a:spcBef>
                <a:spcPts val="2400"/>
              </a:spcBef>
              <a:buFont typeface="Arial" panose="020B0604020202020204" pitchFamily="34" charset="0"/>
              <a:buChar char="•"/>
            </a:pPr>
            <a:r>
              <a:rPr lang="en-US" sz="2800" dirty="0">
                <a:latin typeface="Gotham Light"/>
              </a:rPr>
              <a:t>All tests taken by greater than or equal to 15% of the total enrolled students in the course will be counted in the data, pending the below individual requirements:</a:t>
            </a:r>
          </a:p>
          <a:p>
            <a:pPr marL="1943100" lvl="3" indent="-571500">
              <a:spcBef>
                <a:spcPts val="1200"/>
              </a:spcBef>
              <a:buFont typeface="Arial" panose="020B0604020202020204" pitchFamily="34" charset="0"/>
              <a:buChar char="•"/>
            </a:pPr>
            <a:r>
              <a:rPr lang="en-US" sz="2800" dirty="0">
                <a:latin typeface="Gotham Light"/>
              </a:rPr>
              <a:t>For SAT, individual section scores must be greater than or equal to 250 points</a:t>
            </a:r>
          </a:p>
          <a:p>
            <a:pPr marL="1943100" lvl="3" indent="-571500">
              <a:spcBef>
                <a:spcPts val="1200"/>
              </a:spcBef>
              <a:buFont typeface="Arial" panose="020B0604020202020204" pitchFamily="34" charset="0"/>
              <a:buChar char="•"/>
            </a:pPr>
            <a:r>
              <a:rPr lang="en-US" sz="2800" dirty="0">
                <a:latin typeface="Gotham Light"/>
              </a:rPr>
              <a:t>For PSAT, individual section scores must be greater than or equal to 250 points</a:t>
            </a:r>
          </a:p>
          <a:p>
            <a:pPr marL="1943100" lvl="3" indent="-571500">
              <a:spcBef>
                <a:spcPts val="1200"/>
              </a:spcBef>
              <a:buFont typeface="Arial" panose="020B0604020202020204" pitchFamily="34" charset="0"/>
              <a:buChar char="•"/>
            </a:pPr>
            <a:r>
              <a:rPr lang="en-US" sz="2800" dirty="0">
                <a:latin typeface="Gotham Light"/>
              </a:rPr>
              <a:t>For ACT, individual section scores must be greater than or equal to 1 point</a:t>
            </a:r>
          </a:p>
          <a:p>
            <a:pPr marL="1028700" lvl="1" indent="-571500">
              <a:spcBef>
                <a:spcPts val="2400"/>
              </a:spcBef>
              <a:buFont typeface="Arial" panose="020B0604020202020204" pitchFamily="34" charset="0"/>
              <a:buChar char="•"/>
            </a:pPr>
            <a:r>
              <a:rPr lang="en-US" sz="2800" dirty="0">
                <a:latin typeface="Gotham Light"/>
              </a:rPr>
              <a:t>If a student attempts any given test multiple times, only the first testing instance will be counted in the data.</a:t>
            </a:r>
          </a:p>
        </p:txBody>
      </p:sp>
    </p:spTree>
    <p:extLst>
      <p:ext uri="{BB962C8B-B14F-4D97-AF65-F5344CB8AC3E}">
        <p14:creationId xmlns:p14="http://schemas.microsoft.com/office/powerpoint/2010/main" val="2846815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E1A203-AE41-E968-EEE6-1905FE43F06C}"/>
              </a:ext>
            </a:extLst>
          </p:cNvPr>
          <p:cNvSpPr/>
          <p:nvPr/>
        </p:nvSpPr>
        <p:spPr>
          <a:xfrm>
            <a:off x="-267357" y="-803103"/>
            <a:ext cx="22636422" cy="2609321"/>
          </a:xfrm>
          <a:prstGeom prst="rect">
            <a:avLst/>
          </a:prstGeom>
          <a:solidFill>
            <a:srgbClr val="F5D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5" name="TextBox 14">
            <a:extLst>
              <a:ext uri="{FF2B5EF4-FFF2-40B4-BE49-F238E27FC236}">
                <a16:creationId xmlns:a16="http://schemas.microsoft.com/office/drawing/2014/main" id="{5F2502FD-4318-4094-8FDE-12B7AEA97209}"/>
              </a:ext>
            </a:extLst>
          </p:cNvPr>
          <p:cNvSpPr txBox="1"/>
          <p:nvPr/>
        </p:nvSpPr>
        <p:spPr>
          <a:xfrm>
            <a:off x="527028" y="361484"/>
            <a:ext cx="20620085" cy="1373428"/>
          </a:xfrm>
          <a:prstGeom prst="rect">
            <a:avLst/>
          </a:prstGeom>
          <a:noFill/>
        </p:spPr>
        <p:txBody>
          <a:bodyPr wrap="none" rtlCol="0">
            <a:noAutofit/>
          </a:bodyPr>
          <a:lstStyle/>
          <a:p>
            <a:r>
              <a:rPr lang="en-US" sz="7200" b="1" dirty="0">
                <a:latin typeface="Gotham Bold" pitchFamily="2" charset="0"/>
                <a:cs typeface="Gotham Bold" pitchFamily="2" charset="0"/>
              </a:rPr>
              <a:t>TPR-led versus TPR-Support Courses</a:t>
            </a:r>
          </a:p>
        </p:txBody>
      </p:sp>
      <p:sp>
        <p:nvSpPr>
          <p:cNvPr id="3" name="TextBox 2">
            <a:extLst>
              <a:ext uri="{FF2B5EF4-FFF2-40B4-BE49-F238E27FC236}">
                <a16:creationId xmlns:a16="http://schemas.microsoft.com/office/drawing/2014/main" id="{D091C775-AB72-750A-083A-411B9EF444C8}"/>
              </a:ext>
            </a:extLst>
          </p:cNvPr>
          <p:cNvSpPr txBox="1"/>
          <p:nvPr/>
        </p:nvSpPr>
        <p:spPr>
          <a:xfrm>
            <a:off x="791433" y="2102330"/>
            <a:ext cx="20708690" cy="3624491"/>
          </a:xfrm>
          <a:prstGeom prst="rect">
            <a:avLst/>
          </a:prstGeom>
          <a:noFill/>
        </p:spPr>
        <p:txBody>
          <a:bodyPr wrap="square" rtlCol="0">
            <a:noAutofit/>
          </a:bodyPr>
          <a:lstStyle/>
          <a:p>
            <a:r>
              <a:rPr lang="en-US" sz="3600" dirty="0">
                <a:latin typeface="Gotham Light"/>
              </a:rPr>
              <a:t>The following features on the Course Information tab are only available for TPR-led courses:</a:t>
            </a:r>
          </a:p>
          <a:p>
            <a:pPr marL="914400" lvl="1" indent="-457200">
              <a:spcBef>
                <a:spcPts val="1200"/>
              </a:spcBef>
              <a:buFont typeface="Arial" panose="020B0604020202020204" pitchFamily="34" charset="0"/>
              <a:buChar char="•"/>
            </a:pPr>
            <a:r>
              <a:rPr lang="en-US" sz="2800" dirty="0">
                <a:latin typeface="Gotham Light"/>
              </a:rPr>
              <a:t>Course Schedule</a:t>
            </a:r>
          </a:p>
          <a:p>
            <a:pPr marL="914400" lvl="1" indent="-457200">
              <a:spcBef>
                <a:spcPts val="1200"/>
              </a:spcBef>
              <a:buFont typeface="Arial" panose="020B0604020202020204" pitchFamily="34" charset="0"/>
              <a:buChar char="•"/>
            </a:pPr>
            <a:r>
              <a:rPr lang="en-US" sz="2800" dirty="0">
                <a:latin typeface="Gotham Light"/>
              </a:rPr>
              <a:t>Attendance</a:t>
            </a:r>
          </a:p>
          <a:p>
            <a:pPr marL="914400" lvl="1" indent="-457200">
              <a:spcBef>
                <a:spcPts val="1200"/>
              </a:spcBef>
              <a:buFont typeface="Arial" panose="020B0604020202020204" pitchFamily="34" charset="0"/>
              <a:buChar char="•"/>
            </a:pPr>
            <a:r>
              <a:rPr lang="en-US" sz="2800" dirty="0">
                <a:latin typeface="Gotham Light"/>
              </a:rPr>
              <a:t>Homework Completion</a:t>
            </a:r>
          </a:p>
        </p:txBody>
      </p:sp>
      <p:sp>
        <p:nvSpPr>
          <p:cNvPr id="4" name="TextBox 3">
            <a:extLst>
              <a:ext uri="{FF2B5EF4-FFF2-40B4-BE49-F238E27FC236}">
                <a16:creationId xmlns:a16="http://schemas.microsoft.com/office/drawing/2014/main" id="{5C199D55-DE9E-26C4-FD18-15FEF93218BB}"/>
              </a:ext>
            </a:extLst>
          </p:cNvPr>
          <p:cNvSpPr txBox="1"/>
          <p:nvPr/>
        </p:nvSpPr>
        <p:spPr>
          <a:xfrm>
            <a:off x="527028" y="10089670"/>
            <a:ext cx="8119894" cy="954107"/>
          </a:xfrm>
          <a:prstGeom prst="rect">
            <a:avLst/>
          </a:prstGeom>
          <a:noFill/>
        </p:spPr>
        <p:txBody>
          <a:bodyPr wrap="square" rtlCol="0">
            <a:spAutoFit/>
          </a:bodyPr>
          <a:lstStyle/>
          <a:p>
            <a:r>
              <a:rPr lang="en-US" sz="1400" dirty="0">
                <a:latin typeface="Gotham Light" pitchFamily="50" charset="0"/>
                <a:cs typeface="Gotham Light" pitchFamily="50" charset="0"/>
              </a:rPr>
              <a:t>SAT is a registered trademark of College Board. </a:t>
            </a:r>
          </a:p>
          <a:p>
            <a:r>
              <a:rPr lang="en-US" sz="1400" dirty="0">
                <a:latin typeface="Gotham Light" pitchFamily="50" charset="0"/>
                <a:cs typeface="Gotham Light" pitchFamily="50" charset="0"/>
              </a:rPr>
              <a:t>ACT is a registered trademark of ACT, Inc.</a:t>
            </a:r>
          </a:p>
          <a:p>
            <a:r>
              <a:rPr lang="en-US" sz="1400" dirty="0">
                <a:latin typeface="Gotham Light" pitchFamily="50" charset="0"/>
                <a:cs typeface="Gotham Light" pitchFamily="50" charset="0"/>
              </a:rPr>
              <a:t>The trademark holders are not affiliated with The Princeton Review or products. </a:t>
            </a:r>
          </a:p>
          <a:p>
            <a:r>
              <a:rPr lang="en-US" sz="1400" dirty="0">
                <a:latin typeface="Gotham Light" pitchFamily="50" charset="0"/>
                <a:cs typeface="Gotham Light" pitchFamily="50" charset="0"/>
              </a:rPr>
              <a:t>The Princeton Review is not affiliated with Princeton University.</a:t>
            </a:r>
          </a:p>
        </p:txBody>
      </p:sp>
    </p:spTree>
    <p:extLst>
      <p:ext uri="{BB962C8B-B14F-4D97-AF65-F5344CB8AC3E}">
        <p14:creationId xmlns:p14="http://schemas.microsoft.com/office/powerpoint/2010/main" val="1443334714"/>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82E10D26EF8D4FA9C620C09CE2D0F9" ma:contentTypeVersion="15" ma:contentTypeDescription="Create a new document." ma:contentTypeScope="" ma:versionID="51eb9ba71a2a51e0c362c4cdc5f66eb2">
  <xsd:schema xmlns:xsd="http://www.w3.org/2001/XMLSchema" xmlns:xs="http://www.w3.org/2001/XMLSchema" xmlns:p="http://schemas.microsoft.com/office/2006/metadata/properties" xmlns:ns2="3005da11-ac68-4bcb-ac43-14d91a6589bc" xmlns:ns3="9ee0348f-5c3e-48f2-8ecb-e2fb9288d2fc" targetNamespace="http://schemas.microsoft.com/office/2006/metadata/properties" ma:root="true" ma:fieldsID="9fd6e1daaf6c88e590f66cba3b717bf1" ns2:_="" ns3:_="">
    <xsd:import namespace="3005da11-ac68-4bcb-ac43-14d91a6589bc"/>
    <xsd:import namespace="9ee0348f-5c3e-48f2-8ecb-e2fb9288d2f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05da11-ac68-4bcb-ac43-14d91a6589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5eff67d-d145-4a38-b7f2-1282330a6c44"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e0348f-5c3e-48f2-8ecb-e2fb9288d2f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782df29-9acc-46bf-89d0-abb4ed265257}" ma:internalName="TaxCatchAll" ma:showField="CatchAllData" ma:web="9ee0348f-5c3e-48f2-8ecb-e2fb9288d2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ee0348f-5c3e-48f2-8ecb-e2fb9288d2fc" xsi:nil="true"/>
    <lcf76f155ced4ddcb4097134ff3c332f xmlns="3005da11-ac68-4bcb-ac43-14d91a6589b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2606E6-A8FA-4D26-8372-E47A6FE287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05da11-ac68-4bcb-ac43-14d91a6589bc"/>
    <ds:schemaRef ds:uri="9ee0348f-5c3e-48f2-8ecb-e2fb9288d2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FF6C64-1BF6-476D-9E48-5073EE0E4F74}">
  <ds:schemaRefs>
    <ds:schemaRef ds:uri="http://schemas.microsoft.com/office/2006/metadata/properties"/>
    <ds:schemaRef ds:uri="http://schemas.microsoft.com/office/infopath/2007/PartnerControls"/>
    <ds:schemaRef ds:uri="9ee0348f-5c3e-48f2-8ecb-e2fb9288d2fc"/>
    <ds:schemaRef ds:uri="3005da11-ac68-4bcb-ac43-14d91a6589bc"/>
  </ds:schemaRefs>
</ds:datastoreItem>
</file>

<file path=customXml/itemProps3.xml><?xml version="1.0" encoding="utf-8"?>
<ds:datastoreItem xmlns:ds="http://schemas.openxmlformats.org/officeDocument/2006/customXml" ds:itemID="{DCE7539C-B673-4CF8-BB17-D2FBF83B74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1675</TotalTime>
  <Words>829</Words>
  <Application>Microsoft Macintosh PowerPoint</Application>
  <PresentationFormat>Custom</PresentationFormat>
  <Paragraphs>78</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Gotham Bold</vt:lpstr>
      <vt:lpstr>Gotham Light</vt:lpstr>
      <vt:lpstr>Gotham Medium</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Margaret</dc:creator>
  <cp:lastModifiedBy>Gabriel Berlin</cp:lastModifiedBy>
  <cp:revision>74</cp:revision>
  <dcterms:created xsi:type="dcterms:W3CDTF">2020-05-12T14:21:12Z</dcterms:created>
  <dcterms:modified xsi:type="dcterms:W3CDTF">2023-11-20T21:00:51Z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0x0101004182E10D26EF8D4FA9C620C09CE2D0F9</vt:lpwstr>
  </property>
  <property fmtid="{D5CDD505-2E9C-101B-9397-08002B2CF9AE}" pid="3" name="MediaServiceImageTags">
    <vt:lpwstr/>
  </property>
</Properties>
</file>